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5143500" cx="9144000"/>
  <p:notesSz cx="6858000" cy="9144000"/>
  <p:embeddedFontLst>
    <p:embeddedFont>
      <p:font typeface="Montserrat SemiBold"/>
      <p:regular r:id="rId45"/>
      <p:bold r:id="rId46"/>
      <p:italic r:id="rId47"/>
      <p:boldItalic r:id="rId48"/>
    </p:embeddedFont>
    <p:embeddedFont>
      <p:font typeface="Roboto"/>
      <p:regular r:id="rId49"/>
      <p:bold r:id="rId50"/>
      <p:italic r:id="rId51"/>
      <p:boldItalic r:id="rId52"/>
    </p:embeddedFont>
    <p:embeddedFont>
      <p:font typeface="Montserrat Medium"/>
      <p:regular r:id="rId53"/>
      <p:bold r:id="rId54"/>
      <p:italic r:id="rId55"/>
      <p:boldItalic r:id="rId56"/>
    </p:embeddedFont>
    <p:embeddedFont>
      <p:font typeface="Noto Sans JP"/>
      <p:regular r:id="rId57"/>
      <p:bold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9" roundtripDataSignature="AMtx7mhFEcghufoXKXeSTzaPeBJtHdFOT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EAEB6F4-56A0-4991-A91D-8EFE7306D77B}">
  <a:tblStyle styleId="{4EAEB6F4-56A0-4991-A91D-8EFE7306D77B}"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F21CEFB1-11F4-4CAD-BB9E-0B5188B90D11}"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MontserratSemiBold-bold.fntdata"/><Relationship Id="rId45" Type="http://schemas.openxmlformats.org/officeDocument/2006/relationships/font" Target="fonts/MontserratSemiBold-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SemiBold-boldItalic.fntdata"/><Relationship Id="rId47" Type="http://schemas.openxmlformats.org/officeDocument/2006/relationships/font" Target="fonts/MontserratSemiBold-italic.fntdata"/><Relationship Id="rId4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MontserratMedium-regular.fntdata"/><Relationship Id="rId52" Type="http://schemas.openxmlformats.org/officeDocument/2006/relationships/font" Target="fonts/Roboto-boldItalic.fntdata"/><Relationship Id="rId11" Type="http://schemas.openxmlformats.org/officeDocument/2006/relationships/slide" Target="slides/slide6.xml"/><Relationship Id="rId55" Type="http://schemas.openxmlformats.org/officeDocument/2006/relationships/font" Target="fonts/MontserratMedium-italic.fntdata"/><Relationship Id="rId10" Type="http://schemas.openxmlformats.org/officeDocument/2006/relationships/slide" Target="slides/slide5.xml"/><Relationship Id="rId54" Type="http://schemas.openxmlformats.org/officeDocument/2006/relationships/font" Target="fonts/MontserratMedium-bold.fntdata"/><Relationship Id="rId13" Type="http://schemas.openxmlformats.org/officeDocument/2006/relationships/slide" Target="slides/slide8.xml"/><Relationship Id="rId57" Type="http://schemas.openxmlformats.org/officeDocument/2006/relationships/font" Target="fonts/NotoSansJP-regular.fntdata"/><Relationship Id="rId12" Type="http://schemas.openxmlformats.org/officeDocument/2006/relationships/slide" Target="slides/slide7.xml"/><Relationship Id="rId56" Type="http://schemas.openxmlformats.org/officeDocument/2006/relationships/font" Target="fonts/MontserratMedium-boldItalic.fntdata"/><Relationship Id="rId15" Type="http://schemas.openxmlformats.org/officeDocument/2006/relationships/slide" Target="slides/slide10.xml"/><Relationship Id="rId59" Type="http://customschemas.google.com/relationships/presentationmetadata" Target="metadata"/><Relationship Id="rId14" Type="http://schemas.openxmlformats.org/officeDocument/2006/relationships/slide" Target="slides/slide9.xml"/><Relationship Id="rId58" Type="http://schemas.openxmlformats.org/officeDocument/2006/relationships/font" Target="fonts/NotoSansJP-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4d2176635f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g34d2176635f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4d2176635f_6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34d2176635f_6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4d2176635f_6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34d2176635f_6_1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4d2176635f_6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g34d2176635f_6_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4d2176635f_6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g34d2176635f_6_1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4d2176635f_6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34d2176635f_6_2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4d2176635f_6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34d2176635f_6_2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4d2176635f_6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34d2176635f_6_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4d2176635f_6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g34d2176635f_6_2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4d2176635f_6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34d2176635f_6_2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4d2176635f_6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g34d2176635f_6_3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4d2176635f_0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g34d2176635f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4d2176635f_3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g34d2176635f_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4d2176635f_3_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g34d2176635f_3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34d2176635f_3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g34d2176635f_3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357eb2a2e1d_1_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5" name="Google Shape;425;g357eb2a2e1d_1_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357eb2a2e1d_1_1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4" name="Google Shape;444;g357eb2a2e1d_1_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34d2176635f_3_1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0" name="Google Shape;460;g34d2176635f_3_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34d2176635f_3_2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g34d2176635f_3_2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34d2176635f_3_2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7" name="Google Shape;487;g34d2176635f_3_2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34d2176635f_3_3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1" name="Google Shape;501;g34d2176635f_3_3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34d2176635f_3_3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5" name="Google Shape;515;g34d2176635f_3_3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4d2176635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g34d2176635f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34d2176635f_3_3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5" name="Google Shape;535;g34d2176635f_3_3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34d2176635f_3_3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7" name="Google Shape;547;g34d2176635f_3_3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34d2176635f_3_4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1" name="Google Shape;561;g34d2176635f_3_4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34d2176635f_3_4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6" name="Google Shape;576;g34d2176635f_3_4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34d2176635f_3_4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2" name="Google Shape;592;g34d2176635f_3_4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34d2176635f_6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0" name="Google Shape;610;g34d2176635f_6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34d2176635f_6_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1" name="Google Shape;631;g34d2176635f_6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34d2176635f_6_1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5" name="Google Shape;645;g34d2176635f_6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35863f325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35863f325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35863f325f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35863f325f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4d2176635f_0_4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g34d2176635f_0_4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57eb2a2e1d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g357eb2a2e1d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4d2176635f_0_4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34d2176635f_0_4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833"/>
              </a:lnSpc>
              <a:spcBef>
                <a:spcPts val="0"/>
              </a:spcBef>
              <a:spcAft>
                <a:spcPts val="0"/>
              </a:spcAft>
              <a:buClr>
                <a:schemeClr val="dk1"/>
              </a:buClr>
              <a:buSzPts val="1200"/>
              <a:buFont typeface="Times New Roman"/>
              <a:buChar char="-"/>
            </a:pPr>
            <a:r>
              <a:rPr b="1" lang="en-US" sz="1200">
                <a:solidFill>
                  <a:schemeClr val="dk1"/>
                </a:solidFill>
                <a:latin typeface="Times New Roman"/>
                <a:ea typeface="Times New Roman"/>
                <a:cs typeface="Times New Roman"/>
                <a:sym typeface="Times New Roman"/>
              </a:rPr>
              <a:t>Subject-oriented (Hướng chủ đề)</a:t>
            </a:r>
            <a:endParaRPr b="1"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Dữ liệu được tổ chức xung quanh </a:t>
            </a:r>
            <a:r>
              <a:rPr b="1" lang="en-US" sz="1200">
                <a:solidFill>
                  <a:schemeClr val="dk1"/>
                </a:solidFill>
                <a:latin typeface="Times New Roman"/>
                <a:ea typeface="Times New Roman"/>
                <a:cs typeface="Times New Roman"/>
                <a:sym typeface="Times New Roman"/>
              </a:rPr>
              <a:t>chủ đề chính</a:t>
            </a:r>
            <a:r>
              <a:rPr lang="en-US" sz="1200">
                <a:solidFill>
                  <a:schemeClr val="dk1"/>
                </a:solidFill>
                <a:latin typeface="Times New Roman"/>
                <a:ea typeface="Times New Roman"/>
                <a:cs typeface="Times New Roman"/>
                <a:sym typeface="Times New Roman"/>
              </a:rPr>
              <a:t> như: khách hàng, sản phẩm, doanh thu…</a:t>
            </a:r>
            <a:endParaRPr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Không tập trung vào quá trình xử lý giao dịch, mà là để phân tích tổng hợp theo chủ đề.</a:t>
            </a:r>
            <a:endParaRPr sz="1200">
              <a:solidFill>
                <a:schemeClr val="dk1"/>
              </a:solidFill>
              <a:latin typeface="Times New Roman"/>
              <a:ea typeface="Times New Roman"/>
              <a:cs typeface="Times New Roman"/>
              <a:sym typeface="Times New Roman"/>
            </a:endParaRPr>
          </a:p>
          <a:p>
            <a:pPr indent="-304800" lvl="0" marL="457200" rtl="0" algn="l">
              <a:lnSpc>
                <a:spcPct val="115833"/>
              </a:lnSpc>
              <a:spcBef>
                <a:spcPts val="800"/>
              </a:spcBef>
              <a:spcAft>
                <a:spcPts val="0"/>
              </a:spcAft>
              <a:buClr>
                <a:schemeClr val="dk1"/>
              </a:buClr>
              <a:buSzPts val="1200"/>
              <a:buFont typeface="Times New Roman"/>
              <a:buChar char="-"/>
            </a:pPr>
            <a:r>
              <a:rPr b="1" lang="en-US" sz="1200">
                <a:solidFill>
                  <a:schemeClr val="dk1"/>
                </a:solidFill>
                <a:latin typeface="Times New Roman"/>
                <a:ea typeface="Times New Roman"/>
                <a:cs typeface="Times New Roman"/>
                <a:sym typeface="Times New Roman"/>
              </a:rPr>
              <a:t>Integrated (Tích hợp)</a:t>
            </a:r>
            <a:endParaRPr b="1"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Dữ liệu đến từ nhiều nguồn khác nhau (</a:t>
            </a:r>
            <a:r>
              <a:rPr b="1" lang="en-US" sz="1200">
                <a:solidFill>
                  <a:schemeClr val="dk1"/>
                </a:solidFill>
                <a:latin typeface="Times New Roman"/>
                <a:ea typeface="Times New Roman"/>
                <a:cs typeface="Times New Roman"/>
                <a:sym typeface="Times New Roman"/>
              </a:rPr>
              <a:t>database, file, API,...</a:t>
            </a:r>
            <a:r>
              <a:rPr lang="en-US" sz="1200">
                <a:solidFill>
                  <a:schemeClr val="dk1"/>
                </a:solidFill>
                <a:latin typeface="Times New Roman"/>
                <a:ea typeface="Times New Roman"/>
                <a:cs typeface="Times New Roman"/>
                <a:sym typeface="Times New Roman"/>
              </a:rPr>
              <a:t>) được chuẩn hóa và tích hợp về </a:t>
            </a:r>
            <a:r>
              <a:rPr b="1" lang="en-US" sz="1200">
                <a:solidFill>
                  <a:schemeClr val="dk1"/>
                </a:solidFill>
                <a:latin typeface="Times New Roman"/>
                <a:ea typeface="Times New Roman"/>
                <a:cs typeface="Times New Roman"/>
                <a:sym typeface="Times New Roman"/>
              </a:rPr>
              <a:t>định dạng thống nhất</a:t>
            </a:r>
            <a:r>
              <a:rPr lang="en-US"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Ví dụ: dữ liệu ngày tháng được đưa về cùng một định dạng YYYY-MM-DD.</a:t>
            </a:r>
            <a:endParaRPr sz="1200">
              <a:solidFill>
                <a:schemeClr val="dk1"/>
              </a:solidFill>
              <a:latin typeface="Times New Roman"/>
              <a:ea typeface="Times New Roman"/>
              <a:cs typeface="Times New Roman"/>
              <a:sym typeface="Times New Roman"/>
            </a:endParaRPr>
          </a:p>
          <a:p>
            <a:pPr indent="-304800" lvl="0" marL="457200" rtl="0" algn="l">
              <a:lnSpc>
                <a:spcPct val="115833"/>
              </a:lnSpc>
              <a:spcBef>
                <a:spcPts val="800"/>
              </a:spcBef>
              <a:spcAft>
                <a:spcPts val="0"/>
              </a:spcAft>
              <a:buClr>
                <a:schemeClr val="dk1"/>
              </a:buClr>
              <a:buSzPts val="1200"/>
              <a:buFont typeface="Times New Roman"/>
              <a:buChar char="-"/>
            </a:pPr>
            <a:r>
              <a:rPr b="1" lang="en-US" sz="1200">
                <a:solidFill>
                  <a:schemeClr val="dk1"/>
                </a:solidFill>
                <a:latin typeface="Times New Roman"/>
                <a:ea typeface="Times New Roman"/>
                <a:cs typeface="Times New Roman"/>
                <a:sym typeface="Times New Roman"/>
              </a:rPr>
              <a:t>Time-variant (Chuỗi thời gian)</a:t>
            </a:r>
            <a:endParaRPr b="1"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Dữ liệu có </a:t>
            </a:r>
            <a:r>
              <a:rPr b="1" lang="en-US" sz="1200">
                <a:solidFill>
                  <a:schemeClr val="dk1"/>
                </a:solidFill>
                <a:latin typeface="Times New Roman"/>
                <a:ea typeface="Times New Roman"/>
                <a:cs typeface="Times New Roman"/>
                <a:sym typeface="Times New Roman"/>
              </a:rPr>
              <a:t>dấu thời gian</a:t>
            </a:r>
            <a:r>
              <a:rPr lang="en-US" sz="1200">
                <a:solidFill>
                  <a:schemeClr val="dk1"/>
                </a:solidFill>
                <a:latin typeface="Times New Roman"/>
                <a:ea typeface="Times New Roman"/>
                <a:cs typeface="Times New Roman"/>
                <a:sym typeface="Times New Roman"/>
              </a:rPr>
              <a:t> đi kèm, lưu lại lịch sử thay đổi qua các mốc thời gian khác nhau.</a:t>
            </a:r>
            <a:endParaRPr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Giúp phân tích xu hướng, ví dụ: doanh số theo tháng, năm...</a:t>
            </a:r>
            <a:endParaRPr sz="1200">
              <a:solidFill>
                <a:schemeClr val="dk1"/>
              </a:solidFill>
              <a:latin typeface="Times New Roman"/>
              <a:ea typeface="Times New Roman"/>
              <a:cs typeface="Times New Roman"/>
              <a:sym typeface="Times New Roman"/>
            </a:endParaRPr>
          </a:p>
          <a:p>
            <a:pPr indent="-304800" lvl="0" marL="457200" rtl="0" algn="l">
              <a:lnSpc>
                <a:spcPct val="115833"/>
              </a:lnSpc>
              <a:spcBef>
                <a:spcPts val="800"/>
              </a:spcBef>
              <a:spcAft>
                <a:spcPts val="0"/>
              </a:spcAft>
              <a:buClr>
                <a:schemeClr val="dk1"/>
              </a:buClr>
              <a:buSzPts val="1200"/>
              <a:buFont typeface="Times New Roman"/>
              <a:buChar char="-"/>
            </a:pPr>
            <a:r>
              <a:rPr b="1" lang="en-US" sz="1200">
                <a:solidFill>
                  <a:schemeClr val="dk1"/>
                </a:solidFill>
                <a:latin typeface="Times New Roman"/>
                <a:ea typeface="Times New Roman"/>
                <a:cs typeface="Times New Roman"/>
                <a:sym typeface="Times New Roman"/>
              </a:rPr>
              <a:t>Non-volatile (Không biến đổi)</a:t>
            </a:r>
            <a:endParaRPr b="1"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Sau khi dữ liệu đã nạp vào kho thì </a:t>
            </a:r>
            <a:r>
              <a:rPr b="1" lang="en-US" sz="1200">
                <a:solidFill>
                  <a:schemeClr val="dk1"/>
                </a:solidFill>
                <a:latin typeface="Times New Roman"/>
                <a:ea typeface="Times New Roman"/>
                <a:cs typeface="Times New Roman"/>
                <a:sym typeface="Times New Roman"/>
              </a:rPr>
              <a:t>không sửa, không xóa</a:t>
            </a:r>
            <a:r>
              <a:rPr lang="en-US" sz="1200">
                <a:solidFill>
                  <a:schemeClr val="dk1"/>
                </a:solidFill>
                <a:latin typeface="Times New Roman"/>
                <a:ea typeface="Times New Roman"/>
                <a:cs typeface="Times New Roman"/>
                <a:sym typeface="Times New Roman"/>
              </a:rPr>
              <a:t>, chỉ có thêm mới.</a:t>
            </a:r>
            <a:endParaRPr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Đảm bảo tính nhất quán và phục vụ truy vết lịch sử.</a:t>
            </a:r>
            <a:endParaRPr sz="1200">
              <a:solidFill>
                <a:schemeClr val="dk1"/>
              </a:solidFill>
              <a:latin typeface="Times New Roman"/>
              <a:ea typeface="Times New Roman"/>
              <a:cs typeface="Times New Roman"/>
              <a:sym typeface="Times New Roman"/>
            </a:endParaRPr>
          </a:p>
          <a:p>
            <a:pPr indent="-304800" lvl="0" marL="457200" rtl="0" algn="l">
              <a:lnSpc>
                <a:spcPct val="115833"/>
              </a:lnSpc>
              <a:spcBef>
                <a:spcPts val="800"/>
              </a:spcBef>
              <a:spcAft>
                <a:spcPts val="0"/>
              </a:spcAft>
              <a:buClr>
                <a:schemeClr val="dk1"/>
              </a:buClr>
              <a:buSzPts val="1200"/>
              <a:buFont typeface="Times New Roman"/>
              <a:buChar char="-"/>
            </a:pPr>
            <a:r>
              <a:rPr b="1" lang="en-US" sz="1200">
                <a:solidFill>
                  <a:schemeClr val="dk1"/>
                </a:solidFill>
                <a:latin typeface="Times New Roman"/>
                <a:ea typeface="Times New Roman"/>
                <a:cs typeface="Times New Roman"/>
                <a:sym typeface="Times New Roman"/>
              </a:rPr>
              <a:t>Summarized (Tóm tắt)</a:t>
            </a:r>
            <a:endParaRPr b="1"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Dữ liệu có thể được </a:t>
            </a:r>
            <a:r>
              <a:rPr b="1" lang="en-US" sz="1200">
                <a:solidFill>
                  <a:schemeClr val="dk1"/>
                </a:solidFill>
                <a:latin typeface="Times New Roman"/>
                <a:ea typeface="Times New Roman"/>
                <a:cs typeface="Times New Roman"/>
                <a:sym typeface="Times New Roman"/>
              </a:rPr>
              <a:t>tổng hợp lại</a:t>
            </a:r>
            <a:r>
              <a:rPr lang="en-US" sz="1200">
                <a:solidFill>
                  <a:schemeClr val="dk1"/>
                </a:solidFill>
                <a:latin typeface="Times New Roman"/>
                <a:ea typeface="Times New Roman"/>
                <a:cs typeface="Times New Roman"/>
                <a:sym typeface="Times New Roman"/>
              </a:rPr>
              <a:t> để tăng hiệu suất truy vấn, ví dụ:</a:t>
            </a:r>
            <a:endParaRPr sz="1200">
              <a:solidFill>
                <a:schemeClr val="dk1"/>
              </a:solidFill>
              <a:latin typeface="Times New Roman"/>
              <a:ea typeface="Times New Roman"/>
              <a:cs typeface="Times New Roman"/>
              <a:sym typeface="Times New Roman"/>
            </a:endParaRPr>
          </a:p>
          <a:p>
            <a:pPr indent="-292100" lvl="1" marL="914400" rtl="0" algn="l">
              <a:lnSpc>
                <a:spcPct val="115833"/>
              </a:lnSpc>
              <a:spcBef>
                <a:spcPts val="800"/>
              </a:spcBef>
              <a:spcAft>
                <a:spcPts val="0"/>
              </a:spcAft>
              <a:buClr>
                <a:schemeClr val="dk1"/>
              </a:buClr>
              <a:buSzPts val="1000"/>
              <a:buFont typeface="Times New Roman"/>
              <a:buChar char="o"/>
            </a:pPr>
            <a:r>
              <a:rPr lang="en-US" sz="1200">
                <a:solidFill>
                  <a:schemeClr val="dk1"/>
                </a:solidFill>
                <a:latin typeface="Times New Roman"/>
                <a:ea typeface="Times New Roman"/>
                <a:cs typeface="Times New Roman"/>
                <a:sym typeface="Times New Roman"/>
              </a:rPr>
              <a:t>Tổng doanh thu theo quý.</a:t>
            </a:r>
            <a:endParaRPr sz="1200">
              <a:solidFill>
                <a:schemeClr val="dk1"/>
              </a:solidFill>
              <a:latin typeface="Times New Roman"/>
              <a:ea typeface="Times New Roman"/>
              <a:cs typeface="Times New Roman"/>
              <a:sym typeface="Times New Roman"/>
            </a:endParaRPr>
          </a:p>
          <a:p>
            <a:pPr indent="-292100" lvl="1" marL="914400" rtl="0" algn="l">
              <a:lnSpc>
                <a:spcPct val="115833"/>
              </a:lnSpc>
              <a:spcBef>
                <a:spcPts val="800"/>
              </a:spcBef>
              <a:spcAft>
                <a:spcPts val="0"/>
              </a:spcAft>
              <a:buClr>
                <a:schemeClr val="dk1"/>
              </a:buClr>
              <a:buSzPts val="1000"/>
              <a:buFont typeface="Times New Roman"/>
              <a:buChar char="o"/>
            </a:pPr>
            <a:r>
              <a:rPr lang="en-US" sz="1200">
                <a:solidFill>
                  <a:schemeClr val="dk1"/>
                </a:solidFill>
                <a:latin typeface="Times New Roman"/>
                <a:ea typeface="Times New Roman"/>
                <a:cs typeface="Times New Roman"/>
                <a:sym typeface="Times New Roman"/>
              </a:rPr>
              <a:t>Số đơn hàng mỗi tháng.</a:t>
            </a:r>
            <a:endParaRPr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Giúp trả lời nhanh các câu hỏi dạng BI.</a:t>
            </a:r>
            <a:endParaRPr sz="1200">
              <a:solidFill>
                <a:schemeClr val="dk1"/>
              </a:solidFill>
              <a:latin typeface="Times New Roman"/>
              <a:ea typeface="Times New Roman"/>
              <a:cs typeface="Times New Roman"/>
              <a:sym typeface="Times New Roman"/>
            </a:endParaRPr>
          </a:p>
          <a:p>
            <a:pPr indent="-304800" lvl="0" marL="457200" rtl="0" algn="l">
              <a:lnSpc>
                <a:spcPct val="115833"/>
              </a:lnSpc>
              <a:spcBef>
                <a:spcPts val="800"/>
              </a:spcBef>
              <a:spcAft>
                <a:spcPts val="0"/>
              </a:spcAft>
              <a:buClr>
                <a:schemeClr val="dk1"/>
              </a:buClr>
              <a:buSzPts val="1200"/>
              <a:buFont typeface="Times New Roman"/>
              <a:buChar char="-"/>
            </a:pPr>
            <a:r>
              <a:rPr b="1" lang="en-US" sz="1200">
                <a:solidFill>
                  <a:schemeClr val="dk1"/>
                </a:solidFill>
                <a:latin typeface="Times New Roman"/>
                <a:ea typeface="Times New Roman"/>
                <a:cs typeface="Times New Roman"/>
                <a:sym typeface="Times New Roman"/>
              </a:rPr>
              <a:t>Not normalized (Không được chuẩn hóa)</a:t>
            </a:r>
            <a:endParaRPr b="1"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Khác với OLTP, DW thường </a:t>
            </a:r>
            <a:r>
              <a:rPr b="1" lang="en-US" sz="1200">
                <a:solidFill>
                  <a:schemeClr val="dk1"/>
                </a:solidFill>
                <a:latin typeface="Times New Roman"/>
                <a:ea typeface="Times New Roman"/>
                <a:cs typeface="Times New Roman"/>
                <a:sym typeface="Times New Roman"/>
              </a:rPr>
              <a:t>phi chuẩn hóa</a:t>
            </a:r>
            <a:r>
              <a:rPr lang="en-US" sz="1200">
                <a:solidFill>
                  <a:schemeClr val="dk1"/>
                </a:solidFill>
                <a:latin typeface="Times New Roman"/>
                <a:ea typeface="Times New Roman"/>
                <a:cs typeface="Times New Roman"/>
                <a:sym typeface="Times New Roman"/>
              </a:rPr>
              <a:t> để giảm số lượng bảng, tăng tốc truy vấn.</a:t>
            </a:r>
            <a:endParaRPr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Ví dụ: bảng Fact chứa thông tin đã gộp nhiều chiều, không tách nhỏ ra nhiều bảng con.</a:t>
            </a:r>
            <a:endParaRPr sz="1200">
              <a:solidFill>
                <a:schemeClr val="dk1"/>
              </a:solidFill>
              <a:latin typeface="Times New Roman"/>
              <a:ea typeface="Times New Roman"/>
              <a:cs typeface="Times New Roman"/>
              <a:sym typeface="Times New Roman"/>
            </a:endParaRPr>
          </a:p>
          <a:p>
            <a:pPr indent="-304800" lvl="0" marL="457200" rtl="0" algn="l">
              <a:lnSpc>
                <a:spcPct val="115833"/>
              </a:lnSpc>
              <a:spcBef>
                <a:spcPts val="800"/>
              </a:spcBef>
              <a:spcAft>
                <a:spcPts val="0"/>
              </a:spcAft>
              <a:buClr>
                <a:schemeClr val="dk1"/>
              </a:buClr>
              <a:buSzPts val="1200"/>
              <a:buFont typeface="Times New Roman"/>
              <a:buChar char="-"/>
            </a:pPr>
            <a:r>
              <a:rPr b="1" lang="en-US" sz="1200">
                <a:solidFill>
                  <a:schemeClr val="dk1"/>
                </a:solidFill>
                <a:latin typeface="Times New Roman"/>
                <a:ea typeface="Times New Roman"/>
                <a:cs typeface="Times New Roman"/>
                <a:sym typeface="Times New Roman"/>
              </a:rPr>
              <a:t>Metadata (Siêu dữ liệu)</a:t>
            </a:r>
            <a:endParaRPr b="1"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Là dữ liệu mô tả về dữ liệu khác: định nghĩa bảng, kiểu dữ liệu, mô tả các cột,...</a:t>
            </a:r>
            <a:endParaRPr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Giúp hiểu rõ cấu trúc DW, dùng trong quản trị và phân tích.</a:t>
            </a:r>
            <a:endParaRPr sz="1200">
              <a:solidFill>
                <a:schemeClr val="dk1"/>
              </a:solidFill>
              <a:latin typeface="Times New Roman"/>
              <a:ea typeface="Times New Roman"/>
              <a:cs typeface="Times New Roman"/>
              <a:sym typeface="Times New Roman"/>
            </a:endParaRPr>
          </a:p>
          <a:p>
            <a:pPr indent="-304800" lvl="0" marL="457200" rtl="0" algn="l">
              <a:lnSpc>
                <a:spcPct val="115833"/>
              </a:lnSpc>
              <a:spcBef>
                <a:spcPts val="800"/>
              </a:spcBef>
              <a:spcAft>
                <a:spcPts val="0"/>
              </a:spcAft>
              <a:buClr>
                <a:schemeClr val="dk1"/>
              </a:buClr>
              <a:buSzPts val="1200"/>
              <a:buFont typeface="Times New Roman"/>
              <a:buChar char="-"/>
            </a:pPr>
            <a:r>
              <a:rPr b="1" lang="en-US" sz="1200">
                <a:solidFill>
                  <a:schemeClr val="dk1"/>
                </a:solidFill>
                <a:latin typeface="Times New Roman"/>
                <a:ea typeface="Times New Roman"/>
                <a:cs typeface="Times New Roman"/>
                <a:sym typeface="Times New Roman"/>
              </a:rPr>
              <a:t>Web based, relational/multi-dimensional</a:t>
            </a:r>
            <a:endParaRPr b="1"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DW có thể sử dụng nền tảng Web để truy cập.</a:t>
            </a:r>
            <a:endParaRPr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Dữ liệu được lưu trong mô hình </a:t>
            </a:r>
            <a:r>
              <a:rPr b="1" lang="en-US" sz="1200">
                <a:solidFill>
                  <a:schemeClr val="dk1"/>
                </a:solidFill>
                <a:latin typeface="Times New Roman"/>
                <a:ea typeface="Times New Roman"/>
                <a:cs typeface="Times New Roman"/>
                <a:sym typeface="Times New Roman"/>
              </a:rPr>
              <a:t>quan hệ</a:t>
            </a:r>
            <a:r>
              <a:rPr lang="en-US" sz="1200">
                <a:solidFill>
                  <a:schemeClr val="dk1"/>
                </a:solidFill>
                <a:latin typeface="Times New Roman"/>
                <a:ea typeface="Times New Roman"/>
                <a:cs typeface="Times New Roman"/>
                <a:sym typeface="Times New Roman"/>
              </a:rPr>
              <a:t> hoặc </a:t>
            </a:r>
            <a:r>
              <a:rPr b="1" lang="en-US" sz="1200">
                <a:solidFill>
                  <a:schemeClr val="dk1"/>
                </a:solidFill>
                <a:latin typeface="Times New Roman"/>
                <a:ea typeface="Times New Roman"/>
                <a:cs typeface="Times New Roman"/>
                <a:sym typeface="Times New Roman"/>
              </a:rPr>
              <a:t>đa chiều</a:t>
            </a:r>
            <a:r>
              <a:rPr lang="en-US" sz="1200">
                <a:solidFill>
                  <a:schemeClr val="dk1"/>
                </a:solidFill>
                <a:latin typeface="Times New Roman"/>
                <a:ea typeface="Times New Roman"/>
                <a:cs typeface="Times New Roman"/>
                <a:sym typeface="Times New Roman"/>
              </a:rPr>
              <a:t> (multidimensional – ví dụ OLAP cubes).</a:t>
            </a:r>
            <a:endParaRPr sz="1200">
              <a:solidFill>
                <a:schemeClr val="dk1"/>
              </a:solidFill>
              <a:latin typeface="Times New Roman"/>
              <a:ea typeface="Times New Roman"/>
              <a:cs typeface="Times New Roman"/>
              <a:sym typeface="Times New Roman"/>
            </a:endParaRPr>
          </a:p>
          <a:p>
            <a:pPr indent="-304800" lvl="0" marL="457200" rtl="0" algn="l">
              <a:lnSpc>
                <a:spcPct val="115833"/>
              </a:lnSpc>
              <a:spcBef>
                <a:spcPts val="800"/>
              </a:spcBef>
              <a:spcAft>
                <a:spcPts val="0"/>
              </a:spcAft>
              <a:buClr>
                <a:schemeClr val="dk1"/>
              </a:buClr>
              <a:buSzPts val="1200"/>
              <a:buFont typeface="Times New Roman"/>
              <a:buChar char="-"/>
            </a:pPr>
            <a:r>
              <a:rPr b="1" lang="en-US" sz="1200">
                <a:solidFill>
                  <a:schemeClr val="dk1"/>
                </a:solidFill>
                <a:latin typeface="Times New Roman"/>
                <a:ea typeface="Times New Roman"/>
                <a:cs typeface="Times New Roman"/>
                <a:sym typeface="Times New Roman"/>
              </a:rPr>
              <a:t>Client/server, real-time/right-time/active</a:t>
            </a:r>
            <a:endParaRPr b="1" sz="1200">
              <a:solidFill>
                <a:schemeClr val="dk1"/>
              </a:solidFill>
              <a:latin typeface="Times New Roman"/>
              <a:ea typeface="Times New Roman"/>
              <a:cs typeface="Times New Roman"/>
              <a:sym typeface="Times New Roman"/>
            </a:endParaRPr>
          </a:p>
          <a:p>
            <a:pPr indent="-292100" lvl="0" marL="457200" rtl="0" algn="l">
              <a:lnSpc>
                <a:spcPct val="115833"/>
              </a:lnSpc>
              <a:spcBef>
                <a:spcPts val="800"/>
              </a:spcBef>
              <a:spcAft>
                <a:spcPts val="0"/>
              </a:spcAft>
              <a:buClr>
                <a:schemeClr val="dk1"/>
              </a:buClr>
              <a:buSzPts val="1000"/>
              <a:buFont typeface="Times New Roman"/>
              <a:buChar char="●"/>
            </a:pPr>
            <a:r>
              <a:rPr lang="en-US" sz="1200">
                <a:solidFill>
                  <a:schemeClr val="dk1"/>
                </a:solidFill>
                <a:latin typeface="Times New Roman"/>
                <a:ea typeface="Times New Roman"/>
                <a:cs typeface="Times New Roman"/>
                <a:sym typeface="Times New Roman"/>
              </a:rPr>
              <a:t>DW hiện đại hỗ trợ các mô hình:</a:t>
            </a:r>
            <a:endParaRPr sz="1200">
              <a:solidFill>
                <a:schemeClr val="dk1"/>
              </a:solidFill>
              <a:latin typeface="Times New Roman"/>
              <a:ea typeface="Times New Roman"/>
              <a:cs typeface="Times New Roman"/>
              <a:sym typeface="Times New Roman"/>
            </a:endParaRPr>
          </a:p>
          <a:p>
            <a:pPr indent="-292100" lvl="1" marL="914400" rtl="0" algn="l">
              <a:lnSpc>
                <a:spcPct val="115833"/>
              </a:lnSpc>
              <a:spcBef>
                <a:spcPts val="800"/>
              </a:spcBef>
              <a:spcAft>
                <a:spcPts val="0"/>
              </a:spcAft>
              <a:buClr>
                <a:schemeClr val="dk1"/>
              </a:buClr>
              <a:buSzPts val="1000"/>
              <a:buFont typeface="Times New Roman"/>
              <a:buChar char="o"/>
            </a:pPr>
            <a:r>
              <a:rPr b="1" lang="en-US" sz="1200">
                <a:solidFill>
                  <a:schemeClr val="dk1"/>
                </a:solidFill>
                <a:latin typeface="Times New Roman"/>
                <a:ea typeface="Times New Roman"/>
                <a:cs typeface="Times New Roman"/>
                <a:sym typeface="Times New Roman"/>
              </a:rPr>
              <a:t>Client/server</a:t>
            </a:r>
            <a:r>
              <a:rPr lang="en-US" sz="1200">
                <a:solidFill>
                  <a:schemeClr val="dk1"/>
                </a:solidFill>
                <a:latin typeface="Times New Roman"/>
                <a:ea typeface="Times New Roman"/>
                <a:cs typeface="Times New Roman"/>
                <a:sym typeface="Times New Roman"/>
              </a:rPr>
              <a:t>: phân tán giữa máy chủ và máy trạm.</a:t>
            </a:r>
            <a:endParaRPr sz="1200">
              <a:solidFill>
                <a:schemeClr val="dk1"/>
              </a:solidFill>
              <a:latin typeface="Times New Roman"/>
              <a:ea typeface="Times New Roman"/>
              <a:cs typeface="Times New Roman"/>
              <a:sym typeface="Times New Roman"/>
            </a:endParaRPr>
          </a:p>
          <a:p>
            <a:pPr indent="-292100" lvl="1" marL="914400" rtl="0" algn="l">
              <a:lnSpc>
                <a:spcPct val="115833"/>
              </a:lnSpc>
              <a:spcBef>
                <a:spcPts val="800"/>
              </a:spcBef>
              <a:spcAft>
                <a:spcPts val="0"/>
              </a:spcAft>
              <a:buClr>
                <a:schemeClr val="dk1"/>
              </a:buClr>
              <a:buSzPts val="1000"/>
              <a:buFont typeface="Times New Roman"/>
              <a:buChar char="o"/>
            </a:pPr>
            <a:r>
              <a:rPr b="1" lang="en-US" sz="1200">
                <a:solidFill>
                  <a:schemeClr val="dk1"/>
                </a:solidFill>
                <a:latin typeface="Times New Roman"/>
                <a:ea typeface="Times New Roman"/>
                <a:cs typeface="Times New Roman"/>
                <a:sym typeface="Times New Roman"/>
              </a:rPr>
              <a:t>Real-time</a:t>
            </a:r>
            <a:r>
              <a:rPr lang="en-US" sz="1200">
                <a:solidFill>
                  <a:schemeClr val="dk1"/>
                </a:solidFill>
                <a:latin typeface="Times New Roman"/>
                <a:ea typeface="Times New Roman"/>
                <a:cs typeface="Times New Roman"/>
                <a:sym typeface="Times New Roman"/>
              </a:rPr>
              <a:t>: cập nhật dữ liệu liên tục.</a:t>
            </a:r>
            <a:endParaRPr sz="1200">
              <a:solidFill>
                <a:schemeClr val="dk1"/>
              </a:solidFill>
              <a:latin typeface="Times New Roman"/>
              <a:ea typeface="Times New Roman"/>
              <a:cs typeface="Times New Roman"/>
              <a:sym typeface="Times New Roman"/>
            </a:endParaRPr>
          </a:p>
          <a:p>
            <a:pPr indent="-292100" lvl="1" marL="914400" rtl="0" algn="l">
              <a:lnSpc>
                <a:spcPct val="115833"/>
              </a:lnSpc>
              <a:spcBef>
                <a:spcPts val="800"/>
              </a:spcBef>
              <a:spcAft>
                <a:spcPts val="0"/>
              </a:spcAft>
              <a:buClr>
                <a:schemeClr val="dk1"/>
              </a:buClr>
              <a:buSzPts val="1000"/>
              <a:buFont typeface="Times New Roman"/>
              <a:buChar char="o"/>
            </a:pPr>
            <a:r>
              <a:rPr b="1" lang="en-US" sz="1200">
                <a:solidFill>
                  <a:schemeClr val="dk1"/>
                </a:solidFill>
                <a:latin typeface="Times New Roman"/>
                <a:ea typeface="Times New Roman"/>
                <a:cs typeface="Times New Roman"/>
                <a:sym typeface="Times New Roman"/>
              </a:rPr>
              <a:t>Right-time</a:t>
            </a:r>
            <a:r>
              <a:rPr lang="en-US" sz="1200">
                <a:solidFill>
                  <a:schemeClr val="dk1"/>
                </a:solidFill>
                <a:latin typeface="Times New Roman"/>
                <a:ea typeface="Times New Roman"/>
                <a:cs typeface="Times New Roman"/>
                <a:sym typeface="Times New Roman"/>
              </a:rPr>
              <a:t>: cập nhật đúng lúc cần.</a:t>
            </a:r>
            <a:endParaRPr sz="1200">
              <a:solidFill>
                <a:schemeClr val="dk1"/>
              </a:solidFill>
              <a:latin typeface="Times New Roman"/>
              <a:ea typeface="Times New Roman"/>
              <a:cs typeface="Times New Roman"/>
              <a:sym typeface="Times New Roman"/>
            </a:endParaRPr>
          </a:p>
          <a:p>
            <a:pPr indent="-292100" lvl="1" marL="914400" rtl="0" algn="l">
              <a:lnSpc>
                <a:spcPct val="115833"/>
              </a:lnSpc>
              <a:spcBef>
                <a:spcPts val="800"/>
              </a:spcBef>
              <a:spcAft>
                <a:spcPts val="0"/>
              </a:spcAft>
              <a:buClr>
                <a:schemeClr val="dk1"/>
              </a:buClr>
              <a:buSzPts val="1000"/>
              <a:buFont typeface="Times New Roman"/>
              <a:buChar char="o"/>
            </a:pPr>
            <a:r>
              <a:rPr b="1" lang="en-US" sz="1200">
                <a:solidFill>
                  <a:schemeClr val="dk1"/>
                </a:solidFill>
                <a:latin typeface="Times New Roman"/>
                <a:ea typeface="Times New Roman"/>
                <a:cs typeface="Times New Roman"/>
                <a:sym typeface="Times New Roman"/>
              </a:rPr>
              <a:t>Active</a:t>
            </a:r>
            <a:r>
              <a:rPr lang="en-US" sz="1200">
                <a:solidFill>
                  <a:schemeClr val="dk1"/>
                </a:solidFill>
                <a:latin typeface="Times New Roman"/>
                <a:ea typeface="Times New Roman"/>
                <a:cs typeface="Times New Roman"/>
                <a:sym typeface="Times New Roman"/>
              </a:rPr>
              <a:t>: tương tác trực tiếp với các hệ thống phân tích/kết quả.</a:t>
            </a:r>
            <a:endParaRPr sz="1200">
              <a:solidFill>
                <a:schemeClr val="dk1"/>
              </a:solidFill>
              <a:latin typeface="Times New Roman"/>
              <a:ea typeface="Times New Roman"/>
              <a:cs typeface="Times New Roman"/>
              <a:sym typeface="Times New Roman"/>
            </a:endParaRPr>
          </a:p>
          <a:p>
            <a:pPr indent="-228600" lvl="0" marL="457200" rtl="0" algn="l">
              <a:lnSpc>
                <a:spcPct val="100000"/>
              </a:lnSpc>
              <a:spcBef>
                <a:spcPts val="80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4d2176635f_0_5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34d2176635f_0_5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833"/>
              </a:lnSpc>
              <a:spcBef>
                <a:spcPts val="0"/>
              </a:spcBef>
              <a:spcAft>
                <a:spcPts val="800"/>
              </a:spcAft>
              <a:buSzPts val="1100"/>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57eb2a2e1d_1_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g357eb2a2e1d_1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833"/>
              </a:lnSpc>
              <a:spcBef>
                <a:spcPts val="0"/>
              </a:spcBef>
              <a:spcAft>
                <a:spcPts val="800"/>
              </a:spcAft>
              <a:buSzPts val="1100"/>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4d2176635f_0_5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34d2176635f_0_5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7"/>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7"/>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2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2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2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2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5"/>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0.png"/><Relationship Id="rId4" Type="http://schemas.openxmlformats.org/officeDocument/2006/relationships/image" Target="../media/image4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9.png"/><Relationship Id="rId4" Type="http://schemas.openxmlformats.org/officeDocument/2006/relationships/image" Target="../media/image5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5.png"/><Relationship Id="rId4" Type="http://schemas.openxmlformats.org/officeDocument/2006/relationships/image" Target="../media/image44.png"/><Relationship Id="rId10" Type="http://schemas.openxmlformats.org/officeDocument/2006/relationships/image" Target="../media/image61.png"/><Relationship Id="rId9" Type="http://schemas.openxmlformats.org/officeDocument/2006/relationships/image" Target="../media/image56.png"/><Relationship Id="rId5" Type="http://schemas.openxmlformats.org/officeDocument/2006/relationships/image" Target="../media/image46.png"/><Relationship Id="rId6" Type="http://schemas.openxmlformats.org/officeDocument/2006/relationships/image" Target="../media/image51.png"/><Relationship Id="rId7" Type="http://schemas.openxmlformats.org/officeDocument/2006/relationships/image" Target="../media/image53.png"/><Relationship Id="rId8" Type="http://schemas.openxmlformats.org/officeDocument/2006/relationships/image" Target="../media/image5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52.png"/><Relationship Id="rId4" Type="http://schemas.openxmlformats.org/officeDocument/2006/relationships/image" Target="../media/image48.png"/><Relationship Id="rId11" Type="http://schemas.openxmlformats.org/officeDocument/2006/relationships/image" Target="../media/image55.png"/><Relationship Id="rId10" Type="http://schemas.openxmlformats.org/officeDocument/2006/relationships/image" Target="../media/image59.png"/><Relationship Id="rId9" Type="http://schemas.openxmlformats.org/officeDocument/2006/relationships/image" Target="../media/image49.png"/><Relationship Id="rId5" Type="http://schemas.openxmlformats.org/officeDocument/2006/relationships/image" Target="../media/image57.png"/><Relationship Id="rId6" Type="http://schemas.openxmlformats.org/officeDocument/2006/relationships/image" Target="../media/image50.png"/><Relationship Id="rId7" Type="http://schemas.openxmlformats.org/officeDocument/2006/relationships/image" Target="../media/image47.png"/><Relationship Id="rId8" Type="http://schemas.openxmlformats.org/officeDocument/2006/relationships/image" Target="../media/image4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62.png"/><Relationship Id="rId4" Type="http://schemas.openxmlformats.org/officeDocument/2006/relationships/image" Target="../media/image63.png"/><Relationship Id="rId5" Type="http://schemas.openxmlformats.org/officeDocument/2006/relationships/image" Target="../media/image6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89.png"/><Relationship Id="rId4" Type="http://schemas.openxmlformats.org/officeDocument/2006/relationships/image" Target="../media/image6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7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6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70.png"/><Relationship Id="rId4" Type="http://schemas.openxmlformats.org/officeDocument/2006/relationships/image" Target="../media/image68.png"/><Relationship Id="rId5" Type="http://schemas.openxmlformats.org/officeDocument/2006/relationships/image" Target="../media/image6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7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6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7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74.png"/><Relationship Id="rId4" Type="http://schemas.openxmlformats.org/officeDocument/2006/relationships/image" Target="../media/image77.png"/><Relationship Id="rId5" Type="http://schemas.openxmlformats.org/officeDocument/2006/relationships/image" Target="../media/image6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7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8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81.png"/></Relationships>
</file>

<file path=ppt/slides/_rels/slide38.xml.rels><?xml version="1.0" encoding="UTF-8" standalone="yes"?><Relationships xmlns="http://schemas.openxmlformats.org/package/2006/relationships"><Relationship Id="rId11" Type="http://schemas.openxmlformats.org/officeDocument/2006/relationships/image" Target="../media/image94.png"/><Relationship Id="rId10" Type="http://schemas.openxmlformats.org/officeDocument/2006/relationships/image" Target="../media/image91.png"/><Relationship Id="rId13" Type="http://schemas.openxmlformats.org/officeDocument/2006/relationships/image" Target="../media/image88.png"/><Relationship Id="rId12" Type="http://schemas.openxmlformats.org/officeDocument/2006/relationships/image" Target="../media/image86.png"/><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8.png"/><Relationship Id="rId4" Type="http://schemas.openxmlformats.org/officeDocument/2006/relationships/image" Target="../media/image82.png"/><Relationship Id="rId9" Type="http://schemas.openxmlformats.org/officeDocument/2006/relationships/image" Target="../media/image87.png"/><Relationship Id="rId14" Type="http://schemas.openxmlformats.org/officeDocument/2006/relationships/image" Target="../media/image90.png"/><Relationship Id="rId5" Type="http://schemas.openxmlformats.org/officeDocument/2006/relationships/image" Target="../media/image76.png"/><Relationship Id="rId6" Type="http://schemas.openxmlformats.org/officeDocument/2006/relationships/image" Target="../media/image75.png"/><Relationship Id="rId7" Type="http://schemas.openxmlformats.org/officeDocument/2006/relationships/image" Target="../media/image83.png"/><Relationship Id="rId8" Type="http://schemas.openxmlformats.org/officeDocument/2006/relationships/image" Target="../media/image85.png"/></Relationships>
</file>

<file path=ppt/slides/_rels/slide39.xml.rels><?xml version="1.0" encoding="UTF-8" standalone="yes"?><Relationships xmlns="http://schemas.openxmlformats.org/package/2006/relationships"><Relationship Id="rId11" Type="http://schemas.openxmlformats.org/officeDocument/2006/relationships/image" Target="../media/image102.png"/><Relationship Id="rId10" Type="http://schemas.openxmlformats.org/officeDocument/2006/relationships/image" Target="../media/image93.png"/><Relationship Id="rId13" Type="http://schemas.openxmlformats.org/officeDocument/2006/relationships/image" Target="../media/image95.png"/><Relationship Id="rId12" Type="http://schemas.openxmlformats.org/officeDocument/2006/relationships/image" Target="../media/image100.png"/><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06.png"/><Relationship Id="rId4" Type="http://schemas.openxmlformats.org/officeDocument/2006/relationships/image" Target="../media/image92.png"/><Relationship Id="rId9" Type="http://schemas.openxmlformats.org/officeDocument/2006/relationships/image" Target="../media/image104.png"/><Relationship Id="rId15" Type="http://schemas.openxmlformats.org/officeDocument/2006/relationships/image" Target="../media/image97.png"/><Relationship Id="rId14" Type="http://schemas.openxmlformats.org/officeDocument/2006/relationships/image" Target="../media/image101.png"/><Relationship Id="rId16" Type="http://schemas.openxmlformats.org/officeDocument/2006/relationships/image" Target="../media/image105.png"/><Relationship Id="rId5" Type="http://schemas.openxmlformats.org/officeDocument/2006/relationships/image" Target="../media/image98.png"/><Relationship Id="rId6" Type="http://schemas.openxmlformats.org/officeDocument/2006/relationships/image" Target="../media/image103.png"/><Relationship Id="rId7" Type="http://schemas.openxmlformats.org/officeDocument/2006/relationships/image" Target="../media/image99.png"/><Relationship Id="rId8" Type="http://schemas.openxmlformats.org/officeDocument/2006/relationships/image" Target="../media/image9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6.png"/><Relationship Id="rId4" Type="http://schemas.openxmlformats.org/officeDocument/2006/relationships/image" Target="../media/image11.png"/><Relationship Id="rId11" Type="http://schemas.openxmlformats.org/officeDocument/2006/relationships/image" Target="../media/image1.png"/><Relationship Id="rId10" Type="http://schemas.openxmlformats.org/officeDocument/2006/relationships/image" Target="../media/image13.png"/><Relationship Id="rId9"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16.png"/><Relationship Id="rId7" Type="http://schemas.openxmlformats.org/officeDocument/2006/relationships/image" Target="../media/image3.png"/><Relationship Id="rId8"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2.png"/><Relationship Id="rId11" Type="http://schemas.openxmlformats.org/officeDocument/2006/relationships/image" Target="../media/image8.png"/><Relationship Id="rId10" Type="http://schemas.openxmlformats.org/officeDocument/2006/relationships/image" Target="../media/image14.png"/><Relationship Id="rId9"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17.png"/><Relationship Id="rId7" Type="http://schemas.openxmlformats.org/officeDocument/2006/relationships/image" Target="../media/image15.png"/><Relationship Id="rId8"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22.png"/><Relationship Id="rId5" Type="http://schemas.openxmlformats.org/officeDocument/2006/relationships/image" Target="../media/image38.png"/><Relationship Id="rId6" Type="http://schemas.openxmlformats.org/officeDocument/2006/relationships/image" Target="../media/image24.png"/><Relationship Id="rId7" Type="http://schemas.openxmlformats.org/officeDocument/2006/relationships/image" Target="../media/image18.png"/><Relationship Id="rId8"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20.png"/><Relationship Id="rId10" Type="http://schemas.openxmlformats.org/officeDocument/2006/relationships/image" Target="../media/image37.png"/><Relationship Id="rId9" Type="http://schemas.openxmlformats.org/officeDocument/2006/relationships/image" Target="../media/image27.png"/><Relationship Id="rId5" Type="http://schemas.openxmlformats.org/officeDocument/2006/relationships/image" Target="../media/image71.png"/><Relationship Id="rId6" Type="http://schemas.openxmlformats.org/officeDocument/2006/relationships/image" Target="../media/image25.png"/><Relationship Id="rId7" Type="http://schemas.openxmlformats.org/officeDocument/2006/relationships/image" Target="../media/image31.png"/><Relationship Id="rId8" Type="http://schemas.openxmlformats.org/officeDocument/2006/relationships/image" Target="../media/image3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9.png"/><Relationship Id="rId4" Type="http://schemas.openxmlformats.org/officeDocument/2006/relationships/image" Target="../media/image23.png"/><Relationship Id="rId5" Type="http://schemas.openxmlformats.org/officeDocument/2006/relationships/image" Target="../media/image34.png"/><Relationship Id="rId6"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g34d2176635f_0_5"/>
          <p:cNvSpPr txBox="1"/>
          <p:nvPr/>
        </p:nvSpPr>
        <p:spPr>
          <a:xfrm>
            <a:off x="323425" y="2110050"/>
            <a:ext cx="5767200" cy="92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lt1"/>
                </a:solidFill>
                <a:latin typeface="Roboto"/>
                <a:ea typeface="Roboto"/>
                <a:cs typeface="Roboto"/>
                <a:sym typeface="Roboto"/>
              </a:rPr>
              <a:t>NGHIÊN CỨU</a:t>
            </a:r>
            <a:endParaRPr b="1" sz="2400">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400"/>
              <a:buFont typeface="Arial"/>
              <a:buNone/>
            </a:pPr>
            <a:r>
              <a:rPr b="1" lang="en-US" sz="2400">
                <a:solidFill>
                  <a:schemeClr val="lt1"/>
                </a:solidFill>
                <a:latin typeface="Roboto"/>
                <a:ea typeface="Roboto"/>
                <a:cs typeface="Roboto"/>
                <a:sym typeface="Roboto"/>
              </a:rPr>
              <a:t>VỀ DATAWAREHOUSE &amp; DATA LAKE</a:t>
            </a:r>
            <a:endParaRPr b="1" i="0" sz="2400" u="none" cap="none" strike="noStrike">
              <a:solidFill>
                <a:schemeClr val="lt1"/>
              </a:solidFill>
              <a:latin typeface="Roboto"/>
              <a:ea typeface="Roboto"/>
              <a:cs typeface="Roboto"/>
              <a:sym typeface="Roboto"/>
            </a:endParaRPr>
          </a:p>
        </p:txBody>
      </p:sp>
      <p:sp>
        <p:nvSpPr>
          <p:cNvPr id="55" name="Google Shape;55;g34d2176635f_0_5"/>
          <p:cNvSpPr txBox="1"/>
          <p:nvPr/>
        </p:nvSpPr>
        <p:spPr>
          <a:xfrm>
            <a:off x="323425" y="3286633"/>
            <a:ext cx="45720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1"/>
                </a:solidFill>
                <a:latin typeface="Roboto"/>
                <a:ea typeface="Roboto"/>
                <a:cs typeface="Roboto"/>
                <a:sym typeface="Roboto"/>
              </a:rPr>
              <a:t>Nhóm: 04</a:t>
            </a:r>
            <a:endParaRPr b="1" i="0" sz="1100" u="none" cap="none" strike="noStrike">
              <a:solidFill>
                <a:schemeClr val="lt1"/>
              </a:solidFill>
              <a:latin typeface="Roboto"/>
              <a:ea typeface="Roboto"/>
              <a:cs typeface="Roboto"/>
              <a:sym typeface="Roboto"/>
            </a:endParaRPr>
          </a:p>
        </p:txBody>
      </p:sp>
      <p:sp>
        <p:nvSpPr>
          <p:cNvPr id="56" name="Google Shape;56;g34d2176635f_0_5"/>
          <p:cNvSpPr txBox="1"/>
          <p:nvPr/>
        </p:nvSpPr>
        <p:spPr>
          <a:xfrm>
            <a:off x="323425" y="3594410"/>
            <a:ext cx="45720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1"/>
                </a:solidFill>
                <a:latin typeface="Roboto"/>
                <a:ea typeface="Roboto"/>
                <a:cs typeface="Roboto"/>
                <a:sym typeface="Roboto"/>
              </a:rPr>
              <a:t>GVHD: </a:t>
            </a:r>
            <a:r>
              <a:rPr b="1" i="0" lang="en-US" sz="1400" u="none" cap="none" strike="noStrike">
                <a:solidFill>
                  <a:schemeClr val="lt1"/>
                </a:solidFill>
                <a:latin typeface="Arial"/>
                <a:ea typeface="Arial"/>
                <a:cs typeface="Arial"/>
                <a:sym typeface="Arial"/>
              </a:rPr>
              <a:t>TS. Nguyễn Trần Minh Thư</a:t>
            </a:r>
            <a:endParaRPr b="1" i="0" sz="1100" u="none" cap="none" strike="noStrike">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cxnSp>
        <p:nvCxnSpPr>
          <p:cNvPr id="230" name="Google Shape;230;g34d2176635f_6_120"/>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31" name="Google Shape;231;g34d2176635f_6_120"/>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32" name="Google Shape;232;g34d2176635f_6_120"/>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12</a:t>
            </a:r>
            <a:endParaRPr b="0" i="0" sz="1400" u="none" cap="none" strike="noStrike">
              <a:solidFill>
                <a:srgbClr val="000000"/>
              </a:solidFill>
              <a:latin typeface="Arial"/>
              <a:ea typeface="Arial"/>
              <a:cs typeface="Arial"/>
              <a:sym typeface="Arial"/>
            </a:endParaRPr>
          </a:p>
        </p:txBody>
      </p:sp>
      <p:cxnSp>
        <p:nvCxnSpPr>
          <p:cNvPr id="233" name="Google Shape;233;g34d2176635f_6_120"/>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34" name="Google Shape;234;g34d2176635f_6_120"/>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DW Framework/ Architectures</a:t>
            </a:r>
            <a:endParaRPr b="0" i="0" sz="1400" u="none" cap="none" strike="noStrike">
              <a:solidFill>
                <a:srgbClr val="000000"/>
              </a:solidFill>
              <a:latin typeface="Arial"/>
              <a:ea typeface="Arial"/>
              <a:cs typeface="Arial"/>
              <a:sym typeface="Arial"/>
            </a:endParaRPr>
          </a:p>
        </p:txBody>
      </p:sp>
      <p:sp>
        <p:nvSpPr>
          <p:cNvPr id="235" name="Google Shape;235;g34d2176635f_6_120"/>
          <p:cNvSpPr/>
          <p:nvPr/>
        </p:nvSpPr>
        <p:spPr>
          <a:xfrm>
            <a:off x="114062" y="634494"/>
            <a:ext cx="2983800" cy="388500"/>
          </a:xfrm>
          <a:prstGeom prst="homePlate">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Single-tier architecture</a:t>
            </a:r>
            <a:endParaRPr b="0" i="0" sz="1400" u="none" cap="none" strike="noStrike">
              <a:solidFill>
                <a:srgbClr val="000000"/>
              </a:solidFill>
              <a:latin typeface="Arial"/>
              <a:ea typeface="Arial"/>
              <a:cs typeface="Arial"/>
              <a:sym typeface="Arial"/>
            </a:endParaRPr>
          </a:p>
        </p:txBody>
      </p:sp>
      <p:sp>
        <p:nvSpPr>
          <p:cNvPr id="236" name="Google Shape;236;g34d2176635f_6_120"/>
          <p:cNvSpPr/>
          <p:nvPr/>
        </p:nvSpPr>
        <p:spPr>
          <a:xfrm>
            <a:off x="306775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Two-tier architecture</a:t>
            </a:r>
            <a:endParaRPr b="0" i="0" sz="1400" u="none" cap="none" strike="noStrike">
              <a:solidFill>
                <a:srgbClr val="000000"/>
              </a:solidFill>
              <a:latin typeface="Arial"/>
              <a:ea typeface="Arial"/>
              <a:cs typeface="Arial"/>
              <a:sym typeface="Arial"/>
            </a:endParaRPr>
          </a:p>
        </p:txBody>
      </p:sp>
      <p:sp>
        <p:nvSpPr>
          <p:cNvPr id="237" name="Google Shape;237;g34d2176635f_6_120"/>
          <p:cNvSpPr/>
          <p:nvPr/>
        </p:nvSpPr>
        <p:spPr>
          <a:xfrm>
            <a:off x="604613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Three-tier architecture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cxnSp>
        <p:nvCxnSpPr>
          <p:cNvPr id="242" name="Google Shape;242;g34d2176635f_6_168"/>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43" name="Google Shape;243;g34d2176635f_6_168"/>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44" name="Google Shape;244;g34d2176635f_6_168"/>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13</a:t>
            </a:r>
            <a:endParaRPr b="0" i="0" sz="1400" u="none" cap="none" strike="noStrike">
              <a:solidFill>
                <a:srgbClr val="000000"/>
              </a:solidFill>
              <a:latin typeface="Arial"/>
              <a:ea typeface="Arial"/>
              <a:cs typeface="Arial"/>
              <a:sym typeface="Arial"/>
            </a:endParaRPr>
          </a:p>
        </p:txBody>
      </p:sp>
      <p:cxnSp>
        <p:nvCxnSpPr>
          <p:cNvPr id="245" name="Google Shape;245;g34d2176635f_6_168"/>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46" name="Google Shape;246;g34d2176635f_6_168"/>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DW Framework/ Architectures</a:t>
            </a:r>
            <a:endParaRPr b="0" i="0" sz="1400" u="none" cap="none" strike="noStrike">
              <a:solidFill>
                <a:srgbClr val="000000"/>
              </a:solidFill>
              <a:latin typeface="Arial"/>
              <a:ea typeface="Arial"/>
              <a:cs typeface="Arial"/>
              <a:sym typeface="Arial"/>
            </a:endParaRPr>
          </a:p>
        </p:txBody>
      </p:sp>
      <p:sp>
        <p:nvSpPr>
          <p:cNvPr id="247" name="Google Shape;247;g34d2176635f_6_168"/>
          <p:cNvSpPr/>
          <p:nvPr/>
        </p:nvSpPr>
        <p:spPr>
          <a:xfrm>
            <a:off x="114062" y="634494"/>
            <a:ext cx="2983800" cy="388500"/>
          </a:xfrm>
          <a:prstGeom prst="homePlate">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Single-tier architecture</a:t>
            </a:r>
            <a:endParaRPr b="0" i="0" sz="1400" u="none" cap="none" strike="noStrike">
              <a:solidFill>
                <a:srgbClr val="000000"/>
              </a:solidFill>
              <a:latin typeface="Arial"/>
              <a:ea typeface="Arial"/>
              <a:cs typeface="Arial"/>
              <a:sym typeface="Arial"/>
            </a:endParaRPr>
          </a:p>
        </p:txBody>
      </p:sp>
      <p:sp>
        <p:nvSpPr>
          <p:cNvPr id="248" name="Google Shape;248;g34d2176635f_6_168"/>
          <p:cNvSpPr/>
          <p:nvPr/>
        </p:nvSpPr>
        <p:spPr>
          <a:xfrm>
            <a:off x="3067754" y="628625"/>
            <a:ext cx="2983800" cy="4002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Two-tier architecture</a:t>
            </a:r>
            <a:endParaRPr b="0" i="0" sz="1400" u="none" cap="none" strike="noStrike">
              <a:solidFill>
                <a:srgbClr val="000000"/>
              </a:solidFill>
              <a:latin typeface="Arial"/>
              <a:ea typeface="Arial"/>
              <a:cs typeface="Arial"/>
              <a:sym typeface="Arial"/>
            </a:endParaRPr>
          </a:p>
        </p:txBody>
      </p:sp>
      <p:sp>
        <p:nvSpPr>
          <p:cNvPr id="249" name="Google Shape;249;g34d2176635f_6_168"/>
          <p:cNvSpPr/>
          <p:nvPr/>
        </p:nvSpPr>
        <p:spPr>
          <a:xfrm>
            <a:off x="6046134" y="628625"/>
            <a:ext cx="2983800" cy="400200"/>
          </a:xfrm>
          <a:prstGeom prst="chevron">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Three-tier architecture</a:t>
            </a:r>
            <a:endParaRPr b="0" i="0" sz="1400" u="none" cap="none" strike="noStrike">
              <a:solidFill>
                <a:srgbClr val="000000"/>
              </a:solidFill>
              <a:latin typeface="Arial"/>
              <a:ea typeface="Arial"/>
              <a:cs typeface="Arial"/>
              <a:sym typeface="Arial"/>
            </a:endParaRPr>
          </a:p>
        </p:txBody>
      </p:sp>
      <p:pic>
        <p:nvPicPr>
          <p:cNvPr id="250" name="Google Shape;250;g34d2176635f_6_168"/>
          <p:cNvPicPr preferRelativeResize="0"/>
          <p:nvPr/>
        </p:nvPicPr>
        <p:blipFill rotWithShape="1">
          <a:blip r:embed="rId3">
            <a:alphaModFix/>
          </a:blip>
          <a:srcRect b="0" l="0" r="0" t="0"/>
          <a:stretch/>
        </p:blipFill>
        <p:spPr>
          <a:xfrm>
            <a:off x="522825" y="1392900"/>
            <a:ext cx="3959168" cy="2906500"/>
          </a:xfrm>
          <a:prstGeom prst="rect">
            <a:avLst/>
          </a:prstGeom>
          <a:noFill/>
          <a:ln>
            <a:noFill/>
          </a:ln>
        </p:spPr>
      </p:pic>
      <p:sp>
        <p:nvSpPr>
          <p:cNvPr id="251" name="Google Shape;251;g34d2176635f_6_168"/>
          <p:cNvSpPr txBox="1"/>
          <p:nvPr/>
        </p:nvSpPr>
        <p:spPr>
          <a:xfrm>
            <a:off x="4869825" y="2198975"/>
            <a:ext cx="36762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800"/>
              </a:spcAft>
              <a:buClr>
                <a:srgbClr val="000000"/>
              </a:buClr>
              <a:buSzPts val="1200"/>
              <a:buFont typeface="Arial"/>
              <a:buNone/>
            </a:pPr>
            <a:r>
              <a:rPr b="0" i="0" lang="en-US" sz="1200" u="none" cap="none" strike="noStrike">
                <a:solidFill>
                  <a:schemeClr val="dk1"/>
                </a:solidFill>
                <a:latin typeface="Arial"/>
                <a:ea typeface="Arial"/>
                <a:cs typeface="Arial"/>
                <a:sym typeface="Arial"/>
              </a:rPr>
              <a:t>Ít dùng vì hiệu suất thấp, dữ liệu tập trung một nơi</a:t>
            </a:r>
            <a:r>
              <a:rPr b="0" i="0" lang="en-US" sz="1200" u="none" cap="none" strike="noStrike">
                <a:solidFill>
                  <a:schemeClr val="dk1"/>
                </a:solidFill>
                <a:latin typeface="Times New Roman"/>
                <a:ea typeface="Times New Roman"/>
                <a:cs typeface="Times New Roman"/>
                <a:sym typeface="Times New Roman"/>
              </a:rPr>
              <a:t>.</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cxnSp>
        <p:nvCxnSpPr>
          <p:cNvPr id="256" name="Google Shape;256;g34d2176635f_6_181"/>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57" name="Google Shape;257;g34d2176635f_6_181"/>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58" name="Google Shape;258;g34d2176635f_6_181"/>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14</a:t>
            </a:r>
            <a:endParaRPr b="0" i="0" sz="1400" u="none" cap="none" strike="noStrike">
              <a:solidFill>
                <a:srgbClr val="000000"/>
              </a:solidFill>
              <a:latin typeface="Arial"/>
              <a:ea typeface="Arial"/>
              <a:cs typeface="Arial"/>
              <a:sym typeface="Arial"/>
            </a:endParaRPr>
          </a:p>
        </p:txBody>
      </p:sp>
      <p:cxnSp>
        <p:nvCxnSpPr>
          <p:cNvPr id="259" name="Google Shape;259;g34d2176635f_6_181"/>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60" name="Google Shape;260;g34d2176635f_6_181"/>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DW Framework/ Architectures</a:t>
            </a:r>
            <a:endParaRPr b="0" i="0" sz="1400" u="none" cap="none" strike="noStrike">
              <a:solidFill>
                <a:srgbClr val="000000"/>
              </a:solidFill>
              <a:latin typeface="Arial"/>
              <a:ea typeface="Arial"/>
              <a:cs typeface="Arial"/>
              <a:sym typeface="Arial"/>
            </a:endParaRPr>
          </a:p>
        </p:txBody>
      </p:sp>
      <p:sp>
        <p:nvSpPr>
          <p:cNvPr id="261" name="Google Shape;261;g34d2176635f_6_181"/>
          <p:cNvSpPr/>
          <p:nvPr/>
        </p:nvSpPr>
        <p:spPr>
          <a:xfrm>
            <a:off x="114062" y="634494"/>
            <a:ext cx="2983800" cy="388500"/>
          </a:xfrm>
          <a:prstGeom prst="homePlate">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Single-tier architecture</a:t>
            </a:r>
            <a:endParaRPr b="0" i="0" sz="1400" u="none" cap="none" strike="noStrike">
              <a:solidFill>
                <a:srgbClr val="000000"/>
              </a:solidFill>
              <a:latin typeface="Arial"/>
              <a:ea typeface="Arial"/>
              <a:cs typeface="Arial"/>
              <a:sym typeface="Arial"/>
            </a:endParaRPr>
          </a:p>
        </p:txBody>
      </p:sp>
      <p:sp>
        <p:nvSpPr>
          <p:cNvPr id="262" name="Google Shape;262;g34d2176635f_6_181"/>
          <p:cNvSpPr/>
          <p:nvPr/>
        </p:nvSpPr>
        <p:spPr>
          <a:xfrm>
            <a:off x="306775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Two-tier architecture</a:t>
            </a:r>
            <a:endParaRPr b="0" i="0" sz="1400" u="none" cap="none" strike="noStrike">
              <a:solidFill>
                <a:srgbClr val="000000"/>
              </a:solidFill>
              <a:latin typeface="Arial"/>
              <a:ea typeface="Arial"/>
              <a:cs typeface="Arial"/>
              <a:sym typeface="Arial"/>
            </a:endParaRPr>
          </a:p>
        </p:txBody>
      </p:sp>
      <p:sp>
        <p:nvSpPr>
          <p:cNvPr id="263" name="Google Shape;263;g34d2176635f_6_181"/>
          <p:cNvSpPr/>
          <p:nvPr/>
        </p:nvSpPr>
        <p:spPr>
          <a:xfrm>
            <a:off x="6046134" y="628625"/>
            <a:ext cx="2983800" cy="400200"/>
          </a:xfrm>
          <a:prstGeom prst="chevron">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Three-tier architecture</a:t>
            </a:r>
            <a:endParaRPr b="0" i="0" sz="1400" u="none" cap="none" strike="noStrike">
              <a:solidFill>
                <a:srgbClr val="000000"/>
              </a:solidFill>
              <a:latin typeface="Arial"/>
              <a:ea typeface="Arial"/>
              <a:cs typeface="Arial"/>
              <a:sym typeface="Arial"/>
            </a:endParaRPr>
          </a:p>
        </p:txBody>
      </p:sp>
      <p:sp>
        <p:nvSpPr>
          <p:cNvPr id="264" name="Google Shape;264;g34d2176635f_6_181"/>
          <p:cNvSpPr txBox="1"/>
          <p:nvPr/>
        </p:nvSpPr>
        <p:spPr>
          <a:xfrm>
            <a:off x="4869825" y="2198975"/>
            <a:ext cx="3676200" cy="6498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800"/>
              </a:spcAft>
              <a:buClr>
                <a:srgbClr val="000000"/>
              </a:buClr>
              <a:buSzPts val="1400"/>
              <a:buFont typeface="Arial"/>
              <a:buNone/>
            </a:pPr>
            <a:r>
              <a:rPr b="0" i="0" lang="en-US" sz="1400" u="none" cap="none" strike="noStrike">
                <a:solidFill>
                  <a:schemeClr val="dk1"/>
                </a:solidFill>
                <a:latin typeface="Arial"/>
                <a:ea typeface="Arial"/>
                <a:cs typeface="Arial"/>
                <a:sym typeface="Arial"/>
              </a:rPr>
              <a:t>Tách riêng tầng lưu trữ dữ liệu và tầng trình bày (presentation).</a:t>
            </a:r>
            <a:endParaRPr b="0" i="0" sz="1400" u="none" cap="none" strike="noStrike">
              <a:solidFill>
                <a:schemeClr val="dk2"/>
              </a:solidFill>
              <a:latin typeface="Arial"/>
              <a:ea typeface="Arial"/>
              <a:cs typeface="Arial"/>
              <a:sym typeface="Arial"/>
            </a:endParaRPr>
          </a:p>
        </p:txBody>
      </p:sp>
      <p:pic>
        <p:nvPicPr>
          <p:cNvPr id="265" name="Google Shape;265;g34d2176635f_6_181"/>
          <p:cNvPicPr preferRelativeResize="0"/>
          <p:nvPr/>
        </p:nvPicPr>
        <p:blipFill rotWithShape="1">
          <a:blip r:embed="rId3">
            <a:alphaModFix/>
          </a:blip>
          <a:srcRect b="0" l="0" r="0" t="0"/>
          <a:stretch/>
        </p:blipFill>
        <p:spPr>
          <a:xfrm>
            <a:off x="152400" y="1181225"/>
            <a:ext cx="4565024" cy="333681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cxnSp>
        <p:nvCxnSpPr>
          <p:cNvPr id="270" name="Google Shape;270;g34d2176635f_6_197"/>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71" name="Google Shape;271;g34d2176635f_6_197"/>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72" name="Google Shape;272;g34d2176635f_6_197"/>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15</a:t>
            </a:r>
            <a:endParaRPr b="0" i="0" sz="1400" u="none" cap="none" strike="noStrike">
              <a:solidFill>
                <a:srgbClr val="000000"/>
              </a:solidFill>
              <a:latin typeface="Arial"/>
              <a:ea typeface="Arial"/>
              <a:cs typeface="Arial"/>
              <a:sym typeface="Arial"/>
            </a:endParaRPr>
          </a:p>
        </p:txBody>
      </p:sp>
      <p:cxnSp>
        <p:nvCxnSpPr>
          <p:cNvPr id="273" name="Google Shape;273;g34d2176635f_6_197"/>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74" name="Google Shape;274;g34d2176635f_6_197"/>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DW Framework/ Architectures</a:t>
            </a:r>
            <a:endParaRPr b="0" i="0" sz="1400" u="none" cap="none" strike="noStrike">
              <a:solidFill>
                <a:srgbClr val="000000"/>
              </a:solidFill>
              <a:latin typeface="Arial"/>
              <a:ea typeface="Arial"/>
              <a:cs typeface="Arial"/>
              <a:sym typeface="Arial"/>
            </a:endParaRPr>
          </a:p>
        </p:txBody>
      </p:sp>
      <p:sp>
        <p:nvSpPr>
          <p:cNvPr id="275" name="Google Shape;275;g34d2176635f_6_197"/>
          <p:cNvSpPr/>
          <p:nvPr/>
        </p:nvSpPr>
        <p:spPr>
          <a:xfrm>
            <a:off x="114062" y="634494"/>
            <a:ext cx="2983800" cy="388500"/>
          </a:xfrm>
          <a:prstGeom prst="homePlate">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Single-tier architecture</a:t>
            </a:r>
            <a:endParaRPr b="0" i="0" sz="1400" u="none" cap="none" strike="noStrike">
              <a:solidFill>
                <a:srgbClr val="000000"/>
              </a:solidFill>
              <a:latin typeface="Arial"/>
              <a:ea typeface="Arial"/>
              <a:cs typeface="Arial"/>
              <a:sym typeface="Arial"/>
            </a:endParaRPr>
          </a:p>
        </p:txBody>
      </p:sp>
      <p:sp>
        <p:nvSpPr>
          <p:cNvPr id="276" name="Google Shape;276;g34d2176635f_6_197"/>
          <p:cNvSpPr/>
          <p:nvPr/>
        </p:nvSpPr>
        <p:spPr>
          <a:xfrm>
            <a:off x="3067754" y="628625"/>
            <a:ext cx="2983800" cy="400200"/>
          </a:xfrm>
          <a:prstGeom prst="chevron">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Two-tier architecture</a:t>
            </a:r>
            <a:endParaRPr b="0" i="0" sz="1400" u="none" cap="none" strike="noStrike">
              <a:solidFill>
                <a:srgbClr val="000000"/>
              </a:solidFill>
              <a:latin typeface="Arial"/>
              <a:ea typeface="Arial"/>
              <a:cs typeface="Arial"/>
              <a:sym typeface="Arial"/>
            </a:endParaRPr>
          </a:p>
        </p:txBody>
      </p:sp>
      <p:sp>
        <p:nvSpPr>
          <p:cNvPr id="277" name="Google Shape;277;g34d2176635f_6_197"/>
          <p:cNvSpPr/>
          <p:nvPr/>
        </p:nvSpPr>
        <p:spPr>
          <a:xfrm>
            <a:off x="604613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Three-tier architecture</a:t>
            </a:r>
            <a:endParaRPr b="0" i="0" sz="1400" u="none" cap="none" strike="noStrike">
              <a:solidFill>
                <a:srgbClr val="000000"/>
              </a:solidFill>
              <a:latin typeface="Arial"/>
              <a:ea typeface="Arial"/>
              <a:cs typeface="Arial"/>
              <a:sym typeface="Arial"/>
            </a:endParaRPr>
          </a:p>
        </p:txBody>
      </p:sp>
      <p:sp>
        <p:nvSpPr>
          <p:cNvPr id="278" name="Google Shape;278;g34d2176635f_6_197"/>
          <p:cNvSpPr txBox="1"/>
          <p:nvPr/>
        </p:nvSpPr>
        <p:spPr>
          <a:xfrm>
            <a:off x="4883050" y="1645700"/>
            <a:ext cx="3676200" cy="20832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rgbClr val="000000"/>
              </a:buClr>
              <a:buSzPts val="1300"/>
              <a:buFont typeface="Arial"/>
              <a:buNone/>
            </a:pPr>
            <a:r>
              <a:rPr b="1" i="0" lang="en-US" sz="1300" u="none" cap="none" strike="noStrike">
                <a:solidFill>
                  <a:schemeClr val="dk1"/>
                </a:solidFill>
                <a:latin typeface="Arial"/>
                <a:ea typeface="Arial"/>
                <a:cs typeface="Arial"/>
                <a:sym typeface="Arial"/>
              </a:rPr>
              <a:t>Tầng nguồn dữ liệu</a:t>
            </a:r>
            <a:r>
              <a:rPr b="0" i="0" lang="en-US" sz="1300" u="none" cap="none" strike="noStrike">
                <a:solidFill>
                  <a:schemeClr val="dk1"/>
                </a:solidFill>
                <a:latin typeface="Arial"/>
                <a:ea typeface="Arial"/>
                <a:cs typeface="Arial"/>
                <a:sym typeface="Arial"/>
              </a:rPr>
              <a:t>: các hệ thống OLTP (Operational).</a:t>
            </a:r>
            <a:endParaRPr b="0" i="0" sz="1300" u="none" cap="none" strike="noStrike">
              <a:solidFill>
                <a:schemeClr val="dk1"/>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300"/>
              <a:buFont typeface="Arial"/>
              <a:buNone/>
            </a:pPr>
            <a:r>
              <a:rPr b="1" i="0" lang="en-US" sz="1300" u="none" cap="none" strike="noStrike">
                <a:solidFill>
                  <a:schemeClr val="dk1"/>
                </a:solidFill>
                <a:latin typeface="Arial"/>
                <a:ea typeface="Arial"/>
                <a:cs typeface="Arial"/>
                <a:sym typeface="Arial"/>
              </a:rPr>
              <a:t>Tầng Data Warehouse</a:t>
            </a:r>
            <a:r>
              <a:rPr b="0" i="0" lang="en-US" sz="1300" u="none" cap="none" strike="noStrike">
                <a:solidFill>
                  <a:schemeClr val="dk1"/>
                </a:solidFill>
                <a:latin typeface="Arial"/>
                <a:ea typeface="Arial"/>
                <a:cs typeface="Arial"/>
                <a:sym typeface="Arial"/>
              </a:rPr>
              <a:t>: lưu trữ và xử lý dữ liệu (ETL).</a:t>
            </a:r>
            <a:endParaRPr b="0" i="0" sz="1300" u="none" cap="none" strike="noStrike">
              <a:solidFill>
                <a:schemeClr val="dk1"/>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300"/>
              <a:buFont typeface="Arial"/>
              <a:buNone/>
            </a:pPr>
            <a:r>
              <a:rPr b="1" i="0" lang="en-US" sz="1300" u="none" cap="none" strike="noStrike">
                <a:solidFill>
                  <a:schemeClr val="dk1"/>
                </a:solidFill>
                <a:latin typeface="Arial"/>
                <a:ea typeface="Arial"/>
                <a:cs typeface="Arial"/>
                <a:sym typeface="Arial"/>
              </a:rPr>
              <a:t>Tầng truy cập dữ liệu</a:t>
            </a:r>
            <a:r>
              <a:rPr b="0" i="0" lang="en-US" sz="1300" u="none" cap="none" strike="noStrike">
                <a:solidFill>
                  <a:schemeClr val="dk1"/>
                </a:solidFill>
                <a:latin typeface="Arial"/>
                <a:ea typeface="Arial"/>
                <a:cs typeface="Arial"/>
                <a:sym typeface="Arial"/>
              </a:rPr>
              <a:t>: công cụ phân tích, truy vấn, dashboard.</a:t>
            </a:r>
            <a:endParaRPr b="0" i="0" sz="1300" u="none" cap="none" strike="noStrike">
              <a:solidFill>
                <a:schemeClr val="dk1"/>
              </a:solidFill>
              <a:latin typeface="Arial"/>
              <a:ea typeface="Arial"/>
              <a:cs typeface="Arial"/>
              <a:sym typeface="Arial"/>
            </a:endParaRPr>
          </a:p>
          <a:p>
            <a:pPr indent="0" lvl="0" marL="0" marR="0" rtl="0" algn="l">
              <a:lnSpc>
                <a:spcPct val="115833"/>
              </a:lnSpc>
              <a:spcBef>
                <a:spcPts val="800"/>
              </a:spcBef>
              <a:spcAft>
                <a:spcPts val="800"/>
              </a:spcAft>
              <a:buClr>
                <a:srgbClr val="000000"/>
              </a:buClr>
              <a:buSzPts val="1300"/>
              <a:buFont typeface="Arial"/>
              <a:buNone/>
            </a:pPr>
            <a:r>
              <a:t/>
            </a:r>
            <a:endParaRPr b="0" i="0" sz="1300" u="none" cap="none" strike="noStrike">
              <a:solidFill>
                <a:schemeClr val="dk1"/>
              </a:solidFill>
              <a:latin typeface="Arial"/>
              <a:ea typeface="Arial"/>
              <a:cs typeface="Arial"/>
              <a:sym typeface="Arial"/>
            </a:endParaRPr>
          </a:p>
        </p:txBody>
      </p:sp>
      <p:pic>
        <p:nvPicPr>
          <p:cNvPr id="279" name="Google Shape;279;g34d2176635f_6_197"/>
          <p:cNvPicPr preferRelativeResize="0"/>
          <p:nvPr/>
        </p:nvPicPr>
        <p:blipFill rotWithShape="1">
          <a:blip r:embed="rId3">
            <a:alphaModFix/>
          </a:blip>
          <a:srcRect b="0" l="0" r="0" t="0"/>
          <a:stretch/>
        </p:blipFill>
        <p:spPr>
          <a:xfrm>
            <a:off x="391575" y="1257250"/>
            <a:ext cx="4159250" cy="31665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cxnSp>
        <p:nvCxnSpPr>
          <p:cNvPr id="284" name="Google Shape;284;g34d2176635f_6_211"/>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85" name="Google Shape;285;g34d2176635f_6_211"/>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86" name="Google Shape;286;g34d2176635f_6_211"/>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16</a:t>
            </a:r>
            <a:endParaRPr b="0" i="0" sz="1400" u="none" cap="none" strike="noStrike">
              <a:solidFill>
                <a:srgbClr val="000000"/>
              </a:solidFill>
              <a:latin typeface="Arial"/>
              <a:ea typeface="Arial"/>
              <a:cs typeface="Arial"/>
              <a:sym typeface="Arial"/>
            </a:endParaRPr>
          </a:p>
        </p:txBody>
      </p:sp>
      <p:cxnSp>
        <p:nvCxnSpPr>
          <p:cNvPr id="287" name="Google Shape;287;g34d2176635f_6_211"/>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88" name="Google Shape;288;g34d2176635f_6_211"/>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Data Warehouse Development</a:t>
            </a:r>
            <a:endParaRPr b="0" i="0" sz="1400" u="none" cap="none" strike="noStrike">
              <a:solidFill>
                <a:srgbClr val="000000"/>
              </a:solidFill>
              <a:latin typeface="Arial"/>
              <a:ea typeface="Arial"/>
              <a:cs typeface="Arial"/>
              <a:sym typeface="Arial"/>
            </a:endParaRPr>
          </a:p>
        </p:txBody>
      </p:sp>
      <p:pic>
        <p:nvPicPr>
          <p:cNvPr id="289" name="Google Shape;289;g34d2176635f_6_211"/>
          <p:cNvPicPr preferRelativeResize="0"/>
          <p:nvPr/>
        </p:nvPicPr>
        <p:blipFill rotWithShape="1">
          <a:blip r:embed="rId3">
            <a:alphaModFix/>
          </a:blip>
          <a:srcRect b="0" l="0" r="0" t="0"/>
          <a:stretch/>
        </p:blipFill>
        <p:spPr>
          <a:xfrm>
            <a:off x="112163" y="377163"/>
            <a:ext cx="8919667" cy="44355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cxnSp>
        <p:nvCxnSpPr>
          <p:cNvPr id="294" name="Google Shape;294;g34d2176635f_6_245"/>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95" name="Google Shape;295;g34d2176635f_6_245"/>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96" name="Google Shape;296;g34d2176635f_6_245"/>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18</a:t>
            </a:r>
            <a:endParaRPr b="0" i="0" sz="1400" u="none" cap="none" strike="noStrike">
              <a:solidFill>
                <a:srgbClr val="000000"/>
              </a:solidFill>
              <a:latin typeface="Arial"/>
              <a:ea typeface="Arial"/>
              <a:cs typeface="Arial"/>
              <a:sym typeface="Arial"/>
            </a:endParaRPr>
          </a:p>
        </p:txBody>
      </p:sp>
      <p:cxnSp>
        <p:nvCxnSpPr>
          <p:cNvPr id="297" name="Google Shape;297;g34d2176635f_6_245"/>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98" name="Google Shape;298;g34d2176635f_6_245"/>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Đưa dữ liệu vào Data Warehouse</a:t>
            </a:r>
            <a:endParaRPr b="0" i="0" sz="1400" u="none" cap="none" strike="noStrike">
              <a:solidFill>
                <a:srgbClr val="000000"/>
              </a:solidFill>
              <a:latin typeface="Arial"/>
              <a:ea typeface="Arial"/>
              <a:cs typeface="Arial"/>
              <a:sym typeface="Arial"/>
            </a:endParaRPr>
          </a:p>
        </p:txBody>
      </p:sp>
      <p:sp>
        <p:nvSpPr>
          <p:cNvPr id="299" name="Google Shape;299;g34d2176635f_6_245"/>
          <p:cNvSpPr/>
          <p:nvPr/>
        </p:nvSpPr>
        <p:spPr>
          <a:xfrm>
            <a:off x="114062" y="634494"/>
            <a:ext cx="2983800" cy="388500"/>
          </a:xfrm>
          <a:prstGeom prst="homePlate">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ETL</a:t>
            </a:r>
            <a:endParaRPr b="0" i="0" sz="1400" u="none" cap="none" strike="noStrike">
              <a:solidFill>
                <a:srgbClr val="000000"/>
              </a:solidFill>
              <a:latin typeface="Arial"/>
              <a:ea typeface="Arial"/>
              <a:cs typeface="Arial"/>
              <a:sym typeface="Arial"/>
            </a:endParaRPr>
          </a:p>
        </p:txBody>
      </p:sp>
      <p:sp>
        <p:nvSpPr>
          <p:cNvPr id="300" name="Google Shape;300;g34d2176635f_6_245"/>
          <p:cNvSpPr/>
          <p:nvPr/>
        </p:nvSpPr>
        <p:spPr>
          <a:xfrm>
            <a:off x="306775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ELT</a:t>
            </a:r>
            <a:endParaRPr b="0" i="0" sz="1400" u="none" cap="none" strike="noStrike">
              <a:solidFill>
                <a:srgbClr val="000000"/>
              </a:solidFill>
              <a:latin typeface="Arial"/>
              <a:ea typeface="Arial"/>
              <a:cs typeface="Arial"/>
              <a:sym typeface="Arial"/>
            </a:endParaRPr>
          </a:p>
        </p:txBody>
      </p:sp>
      <p:sp>
        <p:nvSpPr>
          <p:cNvPr id="301" name="Google Shape;301;g34d2176635f_6_245"/>
          <p:cNvSpPr/>
          <p:nvPr/>
        </p:nvSpPr>
        <p:spPr>
          <a:xfrm>
            <a:off x="604613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Cách lựa chọn giữa ETL &amp; ELT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cxnSp>
        <p:nvCxnSpPr>
          <p:cNvPr id="306" name="Google Shape;306;g34d2176635f_6_260"/>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307" name="Google Shape;307;g34d2176635f_6_260"/>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308" name="Google Shape;308;g34d2176635f_6_260"/>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19</a:t>
            </a:r>
            <a:endParaRPr b="0" i="0" sz="1400" u="none" cap="none" strike="noStrike">
              <a:solidFill>
                <a:srgbClr val="000000"/>
              </a:solidFill>
              <a:latin typeface="Arial"/>
              <a:ea typeface="Arial"/>
              <a:cs typeface="Arial"/>
              <a:sym typeface="Arial"/>
            </a:endParaRPr>
          </a:p>
        </p:txBody>
      </p:sp>
      <p:cxnSp>
        <p:nvCxnSpPr>
          <p:cNvPr id="309" name="Google Shape;309;g34d2176635f_6_260"/>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310" name="Google Shape;310;g34d2176635f_6_260"/>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Đưa dữ liệu vào Data Warehouse</a:t>
            </a:r>
            <a:endParaRPr b="0" i="0" sz="1400" u="none" cap="none" strike="noStrike">
              <a:solidFill>
                <a:srgbClr val="000000"/>
              </a:solidFill>
              <a:latin typeface="Arial"/>
              <a:ea typeface="Arial"/>
              <a:cs typeface="Arial"/>
              <a:sym typeface="Arial"/>
            </a:endParaRPr>
          </a:p>
        </p:txBody>
      </p:sp>
      <p:sp>
        <p:nvSpPr>
          <p:cNvPr id="311" name="Google Shape;311;g34d2176635f_6_260"/>
          <p:cNvSpPr/>
          <p:nvPr/>
        </p:nvSpPr>
        <p:spPr>
          <a:xfrm>
            <a:off x="114062" y="634494"/>
            <a:ext cx="2983800" cy="388500"/>
          </a:xfrm>
          <a:prstGeom prst="homePlate">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ETL</a:t>
            </a:r>
            <a:endParaRPr b="0" i="0" sz="1400" u="none" cap="none" strike="noStrike">
              <a:solidFill>
                <a:srgbClr val="000000"/>
              </a:solidFill>
              <a:latin typeface="Arial"/>
              <a:ea typeface="Arial"/>
              <a:cs typeface="Arial"/>
              <a:sym typeface="Arial"/>
            </a:endParaRPr>
          </a:p>
        </p:txBody>
      </p:sp>
      <p:sp>
        <p:nvSpPr>
          <p:cNvPr id="312" name="Google Shape;312;g34d2176635f_6_260"/>
          <p:cNvSpPr/>
          <p:nvPr/>
        </p:nvSpPr>
        <p:spPr>
          <a:xfrm>
            <a:off x="3067754" y="628625"/>
            <a:ext cx="2983800" cy="400200"/>
          </a:xfrm>
          <a:prstGeom prst="chevron">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ELT</a:t>
            </a:r>
            <a:endParaRPr b="0" i="0" sz="1400" u="none" cap="none" strike="noStrike">
              <a:solidFill>
                <a:srgbClr val="000000"/>
              </a:solidFill>
              <a:latin typeface="Arial"/>
              <a:ea typeface="Arial"/>
              <a:cs typeface="Arial"/>
              <a:sym typeface="Arial"/>
            </a:endParaRPr>
          </a:p>
        </p:txBody>
      </p:sp>
      <p:sp>
        <p:nvSpPr>
          <p:cNvPr id="313" name="Google Shape;313;g34d2176635f_6_260"/>
          <p:cNvSpPr/>
          <p:nvPr/>
        </p:nvSpPr>
        <p:spPr>
          <a:xfrm>
            <a:off x="6046134" y="628625"/>
            <a:ext cx="2983800" cy="400200"/>
          </a:xfrm>
          <a:prstGeom prst="chevron">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Cách lựa chọn giữa ETL &amp; ELT</a:t>
            </a:r>
            <a:endParaRPr b="0" i="0" sz="1400" u="none" cap="none" strike="noStrike">
              <a:solidFill>
                <a:srgbClr val="000000"/>
              </a:solidFill>
              <a:latin typeface="Arial"/>
              <a:ea typeface="Arial"/>
              <a:cs typeface="Arial"/>
              <a:sym typeface="Arial"/>
            </a:endParaRPr>
          </a:p>
        </p:txBody>
      </p:sp>
      <p:sp>
        <p:nvSpPr>
          <p:cNvPr id="314" name="Google Shape;314;g34d2176635f_6_260"/>
          <p:cNvSpPr txBox="1"/>
          <p:nvPr/>
        </p:nvSpPr>
        <p:spPr>
          <a:xfrm>
            <a:off x="391525" y="1381588"/>
            <a:ext cx="6156900" cy="31158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chemeClr val="dk1"/>
              </a:buClr>
              <a:buSzPts val="1100"/>
              <a:buFont typeface="Arial"/>
              <a:buNone/>
            </a:pPr>
            <a:r>
              <a:rPr b="1" i="0" lang="en-US" sz="1200" u="none" cap="none" strike="noStrike">
                <a:solidFill>
                  <a:schemeClr val="dk1"/>
                </a:solidFill>
                <a:latin typeface="Arial"/>
                <a:ea typeface="Arial"/>
                <a:cs typeface="Arial"/>
                <a:sym typeface="Arial"/>
              </a:rPr>
              <a:t>ETL (Extract – Transform – Load):</a:t>
            </a:r>
            <a:endParaRPr b="1" i="0" sz="1200" u="none" cap="none" strike="noStrike">
              <a:solidFill>
                <a:schemeClr val="dk1"/>
              </a:solidFill>
              <a:latin typeface="Arial"/>
              <a:ea typeface="Arial"/>
              <a:cs typeface="Arial"/>
              <a:sym typeface="Arial"/>
            </a:endParaRPr>
          </a:p>
          <a:p>
            <a:pPr indent="-292100" lvl="0" marL="457200" marR="0" rtl="0" algn="l">
              <a:lnSpc>
                <a:spcPct val="115833"/>
              </a:lnSpc>
              <a:spcBef>
                <a:spcPts val="800"/>
              </a:spcBef>
              <a:spcAft>
                <a:spcPts val="0"/>
              </a:spcAft>
              <a:buClr>
                <a:schemeClr val="dk1"/>
              </a:buClr>
              <a:buSzPts val="1000"/>
              <a:buFont typeface="Arial"/>
              <a:buChar char="●"/>
            </a:pPr>
            <a:r>
              <a:rPr b="0" i="0" lang="en-US" sz="1200" u="none" cap="none" strike="noStrike">
                <a:solidFill>
                  <a:schemeClr val="dk1"/>
                </a:solidFill>
                <a:latin typeface="Arial"/>
                <a:ea typeface="Arial"/>
                <a:cs typeface="Arial"/>
                <a:sym typeface="Arial"/>
              </a:rPr>
              <a:t>Extract: Trích xuất dữ liệu từ hệ thống nguồn.</a:t>
            </a:r>
            <a:endParaRPr b="0" i="0" sz="1200" u="none" cap="none" strike="noStrike">
              <a:solidFill>
                <a:schemeClr val="dk1"/>
              </a:solidFill>
              <a:latin typeface="Arial"/>
              <a:ea typeface="Arial"/>
              <a:cs typeface="Arial"/>
              <a:sym typeface="Arial"/>
            </a:endParaRPr>
          </a:p>
          <a:p>
            <a:pPr indent="-292100" lvl="0" marL="457200" marR="0" rtl="0" algn="l">
              <a:lnSpc>
                <a:spcPct val="115833"/>
              </a:lnSpc>
              <a:spcBef>
                <a:spcPts val="800"/>
              </a:spcBef>
              <a:spcAft>
                <a:spcPts val="0"/>
              </a:spcAft>
              <a:buClr>
                <a:schemeClr val="dk1"/>
              </a:buClr>
              <a:buSzPts val="1000"/>
              <a:buFont typeface="Arial"/>
              <a:buChar char="●"/>
            </a:pPr>
            <a:r>
              <a:rPr b="0" i="0" lang="en-US" sz="1200" u="none" cap="none" strike="noStrike">
                <a:solidFill>
                  <a:schemeClr val="dk1"/>
                </a:solidFill>
                <a:latin typeface="Arial"/>
                <a:ea typeface="Arial"/>
                <a:cs typeface="Arial"/>
                <a:sym typeface="Arial"/>
              </a:rPr>
              <a:t>Transform: Làm sạch, chuẩn hóa, chuyển đổi dữ liệu.</a:t>
            </a:r>
            <a:endParaRPr b="0" i="0" sz="1200" u="none" cap="none" strike="noStrike">
              <a:solidFill>
                <a:schemeClr val="dk1"/>
              </a:solidFill>
              <a:latin typeface="Arial"/>
              <a:ea typeface="Arial"/>
              <a:cs typeface="Arial"/>
              <a:sym typeface="Arial"/>
            </a:endParaRPr>
          </a:p>
          <a:p>
            <a:pPr indent="-292100" lvl="0" marL="457200" marR="0" rtl="0" algn="l">
              <a:lnSpc>
                <a:spcPct val="115833"/>
              </a:lnSpc>
              <a:spcBef>
                <a:spcPts val="800"/>
              </a:spcBef>
              <a:spcAft>
                <a:spcPts val="0"/>
              </a:spcAft>
              <a:buClr>
                <a:schemeClr val="dk1"/>
              </a:buClr>
              <a:buSzPts val="1000"/>
              <a:buFont typeface="Arial"/>
              <a:buChar char="●"/>
            </a:pPr>
            <a:r>
              <a:rPr b="0" i="0" lang="en-US" sz="1200" u="none" cap="none" strike="noStrike">
                <a:solidFill>
                  <a:schemeClr val="dk1"/>
                </a:solidFill>
                <a:latin typeface="Arial"/>
                <a:ea typeface="Arial"/>
                <a:cs typeface="Arial"/>
                <a:sym typeface="Arial"/>
              </a:rPr>
              <a:t>Load: Đưa dữ liệu đã xử lý vào DW.</a:t>
            </a:r>
            <a:endParaRPr b="0" i="0" sz="1200" u="none" cap="none" strike="noStrike">
              <a:solidFill>
                <a:schemeClr val="dk1"/>
              </a:solidFill>
              <a:latin typeface="Arial"/>
              <a:ea typeface="Arial"/>
              <a:cs typeface="Arial"/>
              <a:sym typeface="Arial"/>
            </a:endParaRPr>
          </a:p>
          <a:p>
            <a:pPr indent="228600" lvl="0" marL="0" marR="0" rtl="0" algn="l">
              <a:lnSpc>
                <a:spcPct val="115833"/>
              </a:lnSpc>
              <a:spcBef>
                <a:spcPts val="800"/>
              </a:spcBef>
              <a:spcAft>
                <a:spcPts val="0"/>
              </a:spcAft>
              <a:buClr>
                <a:schemeClr val="dk1"/>
              </a:buClr>
              <a:buSzPts val="1100"/>
              <a:buFont typeface="Arial"/>
              <a:buNone/>
            </a:pPr>
            <a:r>
              <a:rPr b="1" i="0" lang="en-US" sz="1200" u="none" cap="none" strike="noStrike">
                <a:solidFill>
                  <a:schemeClr val="dk1"/>
                </a:solidFill>
                <a:latin typeface="Arial"/>
                <a:ea typeface="Arial"/>
                <a:cs typeface="Arial"/>
                <a:sym typeface="Arial"/>
              </a:rPr>
              <a:t> Khi nào dùng ETL?</a:t>
            </a:r>
            <a:endParaRPr b="1" i="0" sz="1200" u="none" cap="none" strike="noStrike">
              <a:solidFill>
                <a:schemeClr val="dk1"/>
              </a:solidFill>
              <a:latin typeface="Arial"/>
              <a:ea typeface="Arial"/>
              <a:cs typeface="Arial"/>
              <a:sym typeface="Arial"/>
            </a:endParaRPr>
          </a:p>
          <a:p>
            <a:pPr indent="-292100" lvl="0" marL="457200" marR="0" rtl="0" algn="l">
              <a:lnSpc>
                <a:spcPct val="115833"/>
              </a:lnSpc>
              <a:spcBef>
                <a:spcPts val="800"/>
              </a:spcBef>
              <a:spcAft>
                <a:spcPts val="0"/>
              </a:spcAft>
              <a:buClr>
                <a:schemeClr val="dk1"/>
              </a:buClr>
              <a:buSzPts val="1000"/>
              <a:buFont typeface="Arial"/>
              <a:buChar char="●"/>
            </a:pPr>
            <a:r>
              <a:rPr b="0" i="0" lang="en-US" sz="1200" u="none" cap="none" strike="noStrike">
                <a:solidFill>
                  <a:schemeClr val="dk1"/>
                </a:solidFill>
                <a:latin typeface="Arial"/>
                <a:ea typeface="Arial"/>
                <a:cs typeface="Arial"/>
                <a:sym typeface="Arial"/>
              </a:rPr>
              <a:t>Khi nguồn và DW khác công nghệ (ví dụ từ file Excel/CSV → Oracle).</a:t>
            </a:r>
            <a:endParaRPr b="0" i="0" sz="1200" u="none" cap="none" strike="noStrike">
              <a:solidFill>
                <a:schemeClr val="dk1"/>
              </a:solidFill>
              <a:latin typeface="Arial"/>
              <a:ea typeface="Arial"/>
              <a:cs typeface="Arial"/>
              <a:sym typeface="Arial"/>
            </a:endParaRPr>
          </a:p>
          <a:p>
            <a:pPr indent="-292100" lvl="0" marL="457200" marR="0" rtl="0" algn="l">
              <a:lnSpc>
                <a:spcPct val="115833"/>
              </a:lnSpc>
              <a:spcBef>
                <a:spcPts val="800"/>
              </a:spcBef>
              <a:spcAft>
                <a:spcPts val="0"/>
              </a:spcAft>
              <a:buClr>
                <a:schemeClr val="dk1"/>
              </a:buClr>
              <a:buSzPts val="1000"/>
              <a:buFont typeface="Arial"/>
              <a:buChar char="●"/>
            </a:pPr>
            <a:r>
              <a:rPr b="0" i="0" lang="en-US" sz="1200" u="none" cap="none" strike="noStrike">
                <a:solidFill>
                  <a:schemeClr val="dk1"/>
                </a:solidFill>
                <a:latin typeface="Arial"/>
                <a:ea typeface="Arial"/>
                <a:cs typeface="Arial"/>
                <a:sym typeface="Arial"/>
              </a:rPr>
              <a:t>Khi cần xử lý dữ liệu phức tạp bên ngoài DW.</a:t>
            </a:r>
            <a:endParaRPr b="0" i="0" sz="1200" u="none" cap="none" strike="noStrike">
              <a:solidFill>
                <a:schemeClr val="dk1"/>
              </a:solidFill>
              <a:latin typeface="Arial"/>
              <a:ea typeface="Arial"/>
              <a:cs typeface="Arial"/>
              <a:sym typeface="Arial"/>
            </a:endParaRPr>
          </a:p>
          <a:p>
            <a:pPr indent="-292100" lvl="0" marL="457200" marR="0" rtl="0" algn="l">
              <a:lnSpc>
                <a:spcPct val="115833"/>
              </a:lnSpc>
              <a:spcBef>
                <a:spcPts val="800"/>
              </a:spcBef>
              <a:spcAft>
                <a:spcPts val="0"/>
              </a:spcAft>
              <a:buClr>
                <a:schemeClr val="dk1"/>
              </a:buClr>
              <a:buSzPts val="1000"/>
              <a:buFont typeface="Arial"/>
              <a:buChar char="●"/>
            </a:pPr>
            <a:r>
              <a:rPr b="0" i="0" lang="en-US" sz="1200" u="none" cap="none" strike="noStrike">
                <a:solidFill>
                  <a:schemeClr val="dk1"/>
                </a:solidFill>
                <a:latin typeface="Arial"/>
                <a:ea typeface="Arial"/>
                <a:cs typeface="Arial"/>
                <a:sym typeface="Arial"/>
              </a:rPr>
              <a:t>Khi dữ liệu vừa và nhỏ, xử lý ngoại vi là phù hợp.</a:t>
            </a:r>
            <a:endParaRPr b="0" i="0" sz="1200" u="none" cap="none" strike="noStrike">
              <a:solidFill>
                <a:schemeClr val="dk1"/>
              </a:solidFill>
              <a:latin typeface="Arial"/>
              <a:ea typeface="Arial"/>
              <a:cs typeface="Arial"/>
              <a:sym typeface="Arial"/>
            </a:endParaRPr>
          </a:p>
          <a:p>
            <a:pPr indent="0" lvl="0" marL="228600" marR="0" rtl="0" algn="l">
              <a:lnSpc>
                <a:spcPct val="115833"/>
              </a:lnSpc>
              <a:spcBef>
                <a:spcPts val="800"/>
              </a:spcBef>
              <a:spcAft>
                <a:spcPts val="800"/>
              </a:spcAft>
              <a:buClr>
                <a:schemeClr val="dk1"/>
              </a:buClr>
              <a:buSzPts val="1100"/>
              <a:buFont typeface="Arial"/>
              <a:buNone/>
            </a:pPr>
            <a:r>
              <a:rPr b="1" i="0" lang="en-US" sz="1200" u="none" cap="none" strike="noStrike">
                <a:solidFill>
                  <a:schemeClr val="dk1"/>
                </a:solidFill>
                <a:latin typeface="Arial"/>
                <a:ea typeface="Arial"/>
                <a:cs typeface="Arial"/>
                <a:sym typeface="Arial"/>
              </a:rPr>
              <a:t>Công cụ</a:t>
            </a:r>
            <a:br>
              <a:rPr b="0" i="0" lang="en-US" sz="1200" u="none" cap="none" strike="noStrike">
                <a:solidFill>
                  <a:schemeClr val="dk1"/>
                </a:solidFill>
                <a:latin typeface="Arial"/>
                <a:ea typeface="Arial"/>
                <a:cs typeface="Arial"/>
                <a:sym typeface="Arial"/>
              </a:rPr>
            </a:br>
            <a:r>
              <a:rPr b="0" i="0" lang="en-US" sz="1200" u="none" cap="none" strike="noStrike">
                <a:solidFill>
                  <a:schemeClr val="dk1"/>
                </a:solidFill>
                <a:latin typeface="Arial"/>
                <a:ea typeface="Arial"/>
                <a:cs typeface="Arial"/>
                <a:sym typeface="Arial"/>
              </a:rPr>
              <a:t>Informatica, Talend, DataStage, Pentaho, AWS Glue...</a:t>
            </a:r>
            <a:endParaRPr b="0" i="0" sz="1800" u="none" cap="none" strike="noStrike">
              <a:solidFill>
                <a:schemeClr val="dk2"/>
              </a:solidFill>
              <a:latin typeface="Arial"/>
              <a:ea typeface="Arial"/>
              <a:cs typeface="Arial"/>
              <a:sym typeface="Arial"/>
            </a:endParaRPr>
          </a:p>
        </p:txBody>
      </p:sp>
      <p:pic>
        <p:nvPicPr>
          <p:cNvPr id="315" name="Google Shape;315;g34d2176635f_6_260"/>
          <p:cNvPicPr preferRelativeResize="0"/>
          <p:nvPr/>
        </p:nvPicPr>
        <p:blipFill rotWithShape="1">
          <a:blip r:embed="rId3">
            <a:alphaModFix/>
          </a:blip>
          <a:srcRect b="0" l="0" r="0" t="0"/>
          <a:stretch/>
        </p:blipFill>
        <p:spPr>
          <a:xfrm>
            <a:off x="6268800" y="1381600"/>
            <a:ext cx="1210625" cy="1139400"/>
          </a:xfrm>
          <a:prstGeom prst="rect">
            <a:avLst/>
          </a:prstGeom>
          <a:noFill/>
          <a:ln>
            <a:noFill/>
          </a:ln>
        </p:spPr>
      </p:pic>
      <p:pic>
        <p:nvPicPr>
          <p:cNvPr id="316" name="Google Shape;316;g34d2176635f_6_260"/>
          <p:cNvPicPr preferRelativeResize="0"/>
          <p:nvPr/>
        </p:nvPicPr>
        <p:blipFill rotWithShape="1">
          <a:blip r:embed="rId4">
            <a:alphaModFix/>
          </a:blip>
          <a:srcRect b="0" l="0" r="0" t="0"/>
          <a:stretch/>
        </p:blipFill>
        <p:spPr>
          <a:xfrm>
            <a:off x="6268800" y="2873775"/>
            <a:ext cx="1508425" cy="1419700"/>
          </a:xfrm>
          <a:prstGeom prst="rect">
            <a:avLst/>
          </a:prstGeom>
          <a:noFill/>
          <a:ln>
            <a:noFill/>
          </a:ln>
        </p:spPr>
      </p:pic>
      <p:sp>
        <p:nvSpPr>
          <p:cNvPr id="317" name="Google Shape;317;g34d2176635f_6_260"/>
          <p:cNvSpPr txBox="1"/>
          <p:nvPr/>
        </p:nvSpPr>
        <p:spPr>
          <a:xfrm>
            <a:off x="7509175" y="2120800"/>
            <a:ext cx="134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Arial"/>
                <a:ea typeface="Arial"/>
                <a:cs typeface="Arial"/>
                <a:sym typeface="Arial"/>
              </a:rPr>
              <a:t>Informatica</a:t>
            </a:r>
            <a:endParaRPr b="0" i="0" sz="1400" u="none" cap="none" strike="noStrike">
              <a:solidFill>
                <a:schemeClr val="dk2"/>
              </a:solidFill>
              <a:latin typeface="Arial"/>
              <a:ea typeface="Arial"/>
              <a:cs typeface="Arial"/>
              <a:sym typeface="Arial"/>
            </a:endParaRPr>
          </a:p>
        </p:txBody>
      </p:sp>
      <p:sp>
        <p:nvSpPr>
          <p:cNvPr id="318" name="Google Shape;318;g34d2176635f_6_260"/>
          <p:cNvSpPr txBox="1"/>
          <p:nvPr/>
        </p:nvSpPr>
        <p:spPr>
          <a:xfrm>
            <a:off x="7376300" y="3893275"/>
            <a:ext cx="134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Arial"/>
                <a:ea typeface="Arial"/>
                <a:cs typeface="Arial"/>
                <a:sym typeface="Arial"/>
              </a:rPr>
              <a:t>Talend</a:t>
            </a:r>
            <a:endParaRPr b="0" i="0" sz="1400" u="none" cap="none" strike="noStrike">
              <a:solidFill>
                <a:schemeClr val="dk2"/>
              </a:solidFill>
              <a:latin typeface="Arial"/>
              <a:ea typeface="Arial"/>
              <a:cs typeface="Arial"/>
              <a:sym typeface="Arial"/>
            </a:endParaRPr>
          </a:p>
        </p:txBody>
      </p:sp>
      <p:sp>
        <p:nvSpPr>
          <p:cNvPr id="319" name="Google Shape;319;g34d2176635f_6_260"/>
          <p:cNvSpPr txBox="1"/>
          <p:nvPr/>
        </p:nvSpPr>
        <p:spPr>
          <a:xfrm>
            <a:off x="611200" y="1434050"/>
            <a:ext cx="56865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cxnSp>
        <p:nvCxnSpPr>
          <p:cNvPr id="324" name="Google Shape;324;g34d2176635f_6_272"/>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325" name="Google Shape;325;g34d2176635f_6_272"/>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326" name="Google Shape;326;g34d2176635f_6_272"/>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20</a:t>
            </a:r>
            <a:endParaRPr b="0" i="0" sz="1400" u="none" cap="none" strike="noStrike">
              <a:solidFill>
                <a:srgbClr val="000000"/>
              </a:solidFill>
              <a:latin typeface="Arial"/>
              <a:ea typeface="Arial"/>
              <a:cs typeface="Arial"/>
              <a:sym typeface="Arial"/>
            </a:endParaRPr>
          </a:p>
        </p:txBody>
      </p:sp>
      <p:cxnSp>
        <p:nvCxnSpPr>
          <p:cNvPr id="327" name="Google Shape;327;g34d2176635f_6_272"/>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328" name="Google Shape;328;g34d2176635f_6_272"/>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Đưa dữ liệu vào Data Warehouse</a:t>
            </a:r>
            <a:endParaRPr b="0" i="0" sz="1400" u="none" cap="none" strike="noStrike">
              <a:solidFill>
                <a:srgbClr val="000000"/>
              </a:solidFill>
              <a:latin typeface="Arial"/>
              <a:ea typeface="Arial"/>
              <a:cs typeface="Arial"/>
              <a:sym typeface="Arial"/>
            </a:endParaRPr>
          </a:p>
        </p:txBody>
      </p:sp>
      <p:sp>
        <p:nvSpPr>
          <p:cNvPr id="329" name="Google Shape;329;g34d2176635f_6_272"/>
          <p:cNvSpPr/>
          <p:nvPr/>
        </p:nvSpPr>
        <p:spPr>
          <a:xfrm>
            <a:off x="114062" y="634494"/>
            <a:ext cx="2983800" cy="388500"/>
          </a:xfrm>
          <a:prstGeom prst="homePlate">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ETL</a:t>
            </a:r>
            <a:endParaRPr b="0" i="0" sz="1400" u="none" cap="none" strike="noStrike">
              <a:solidFill>
                <a:srgbClr val="000000"/>
              </a:solidFill>
              <a:latin typeface="Arial"/>
              <a:ea typeface="Arial"/>
              <a:cs typeface="Arial"/>
              <a:sym typeface="Arial"/>
            </a:endParaRPr>
          </a:p>
        </p:txBody>
      </p:sp>
      <p:sp>
        <p:nvSpPr>
          <p:cNvPr id="330" name="Google Shape;330;g34d2176635f_6_272"/>
          <p:cNvSpPr/>
          <p:nvPr/>
        </p:nvSpPr>
        <p:spPr>
          <a:xfrm>
            <a:off x="306775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ELT</a:t>
            </a:r>
            <a:endParaRPr b="0" i="0" sz="1400" u="none" cap="none" strike="noStrike">
              <a:solidFill>
                <a:srgbClr val="000000"/>
              </a:solidFill>
              <a:latin typeface="Arial"/>
              <a:ea typeface="Arial"/>
              <a:cs typeface="Arial"/>
              <a:sym typeface="Arial"/>
            </a:endParaRPr>
          </a:p>
        </p:txBody>
      </p:sp>
      <p:sp>
        <p:nvSpPr>
          <p:cNvPr id="331" name="Google Shape;331;g34d2176635f_6_272"/>
          <p:cNvSpPr/>
          <p:nvPr/>
        </p:nvSpPr>
        <p:spPr>
          <a:xfrm>
            <a:off x="6046134" y="628625"/>
            <a:ext cx="2983800" cy="400200"/>
          </a:xfrm>
          <a:prstGeom prst="chevron">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Cách lựa chọn giữa ETL &amp; ELT</a:t>
            </a:r>
            <a:endParaRPr b="0" i="0" sz="1400" u="none" cap="none" strike="noStrike">
              <a:solidFill>
                <a:srgbClr val="000000"/>
              </a:solidFill>
              <a:latin typeface="Arial"/>
              <a:ea typeface="Arial"/>
              <a:cs typeface="Arial"/>
              <a:sym typeface="Arial"/>
            </a:endParaRPr>
          </a:p>
        </p:txBody>
      </p:sp>
      <p:sp>
        <p:nvSpPr>
          <p:cNvPr id="332" name="Google Shape;332;g34d2176635f_6_272"/>
          <p:cNvSpPr txBox="1"/>
          <p:nvPr/>
        </p:nvSpPr>
        <p:spPr>
          <a:xfrm>
            <a:off x="391525" y="1381588"/>
            <a:ext cx="6156900" cy="27255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chemeClr val="dk1"/>
              </a:buClr>
              <a:buSzPts val="1100"/>
              <a:buFont typeface="Arial"/>
              <a:buNone/>
            </a:pPr>
            <a:r>
              <a:rPr b="1" i="0" lang="en-US" sz="1300" u="none" cap="none" strike="noStrike">
                <a:solidFill>
                  <a:schemeClr val="dk1"/>
                </a:solidFill>
                <a:latin typeface="Arial"/>
                <a:ea typeface="Arial"/>
                <a:cs typeface="Arial"/>
                <a:sym typeface="Arial"/>
              </a:rPr>
              <a:t>ELT (Extract – Load – Transform):</a:t>
            </a:r>
            <a:endParaRPr b="1" i="0" sz="1300" u="none" cap="none" strike="noStrike">
              <a:solidFill>
                <a:schemeClr val="dk1"/>
              </a:solidFill>
              <a:latin typeface="Arial"/>
              <a:ea typeface="Arial"/>
              <a:cs typeface="Arial"/>
              <a:sym typeface="Arial"/>
            </a:endParaRPr>
          </a:p>
          <a:p>
            <a:pPr indent="-311150" lvl="0" marL="457200" marR="0" rtl="0" algn="l">
              <a:lnSpc>
                <a:spcPct val="115833"/>
              </a:lnSpc>
              <a:spcBef>
                <a:spcPts val="80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Extract: Trích xuất dữ liệu.</a:t>
            </a:r>
            <a:endParaRPr b="0" i="0" sz="1300" u="none" cap="none" strike="noStrike">
              <a:solidFill>
                <a:schemeClr val="dk1"/>
              </a:solidFill>
              <a:latin typeface="Arial"/>
              <a:ea typeface="Arial"/>
              <a:cs typeface="Arial"/>
              <a:sym typeface="Arial"/>
            </a:endParaRPr>
          </a:p>
          <a:p>
            <a:pPr indent="-311150" lvl="0" marL="457200" marR="0" rtl="0" algn="l">
              <a:lnSpc>
                <a:spcPct val="115833"/>
              </a:lnSpc>
              <a:spcBef>
                <a:spcPts val="80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Load: Đưa dữ liệu thô vào DW trước.</a:t>
            </a:r>
            <a:endParaRPr b="0" i="0" sz="1300" u="none" cap="none" strike="noStrike">
              <a:solidFill>
                <a:schemeClr val="dk1"/>
              </a:solidFill>
              <a:latin typeface="Arial"/>
              <a:ea typeface="Arial"/>
              <a:cs typeface="Arial"/>
              <a:sym typeface="Arial"/>
            </a:endParaRPr>
          </a:p>
          <a:p>
            <a:pPr indent="-311150" lvl="0" marL="457200" marR="0" rtl="0" algn="l">
              <a:lnSpc>
                <a:spcPct val="115833"/>
              </a:lnSpc>
              <a:spcBef>
                <a:spcPts val="80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Transform: Xử lý bên trong DW bằng SQL hoặc công cụ native.</a:t>
            </a:r>
            <a:endParaRPr b="0" i="0" sz="1300" u="none" cap="none" strike="noStrike">
              <a:solidFill>
                <a:schemeClr val="dk1"/>
              </a:solidFill>
              <a:latin typeface="Arial"/>
              <a:ea typeface="Arial"/>
              <a:cs typeface="Arial"/>
              <a:sym typeface="Arial"/>
            </a:endParaRPr>
          </a:p>
          <a:p>
            <a:pPr indent="228600" lvl="0" marL="0" marR="0" rtl="0" algn="l">
              <a:lnSpc>
                <a:spcPct val="115833"/>
              </a:lnSpc>
              <a:spcBef>
                <a:spcPts val="800"/>
              </a:spcBef>
              <a:spcAft>
                <a:spcPts val="0"/>
              </a:spcAft>
              <a:buClr>
                <a:schemeClr val="dk1"/>
              </a:buClr>
              <a:buSzPts val="1100"/>
              <a:buFont typeface="Arial"/>
              <a:buNone/>
            </a:pPr>
            <a:r>
              <a:rPr b="1" i="0" lang="en-US" sz="1300" u="none" cap="none" strike="noStrike">
                <a:solidFill>
                  <a:schemeClr val="dk1"/>
                </a:solidFill>
                <a:latin typeface="Arial"/>
                <a:ea typeface="Arial"/>
                <a:cs typeface="Arial"/>
                <a:sym typeface="Arial"/>
              </a:rPr>
              <a:t>Khi nào dùng ELT?</a:t>
            </a:r>
            <a:endParaRPr b="1" i="0" sz="1300" u="none" cap="none" strike="noStrike">
              <a:solidFill>
                <a:schemeClr val="dk1"/>
              </a:solidFill>
              <a:latin typeface="Arial"/>
              <a:ea typeface="Arial"/>
              <a:cs typeface="Arial"/>
              <a:sym typeface="Arial"/>
            </a:endParaRPr>
          </a:p>
          <a:p>
            <a:pPr indent="-311150" lvl="0" marL="457200" marR="0" rtl="0" algn="l">
              <a:lnSpc>
                <a:spcPct val="115833"/>
              </a:lnSpc>
              <a:spcBef>
                <a:spcPts val="80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Khi nguồn và DW tương thích (cùng RDBMS).</a:t>
            </a:r>
            <a:endParaRPr b="0" i="0" sz="1300" u="none" cap="none" strike="noStrike">
              <a:solidFill>
                <a:schemeClr val="dk1"/>
              </a:solidFill>
              <a:latin typeface="Arial"/>
              <a:ea typeface="Arial"/>
              <a:cs typeface="Arial"/>
              <a:sym typeface="Arial"/>
            </a:endParaRPr>
          </a:p>
          <a:p>
            <a:pPr indent="-311150" lvl="0" marL="457200" marR="0" rtl="0" algn="l">
              <a:lnSpc>
                <a:spcPct val="115833"/>
              </a:lnSpc>
              <a:spcBef>
                <a:spcPts val="80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Dữ liệu lớn cần xử lý nhanh.</a:t>
            </a:r>
            <a:endParaRPr b="0" i="0" sz="1300" u="none" cap="none" strike="noStrike">
              <a:solidFill>
                <a:schemeClr val="dk1"/>
              </a:solidFill>
              <a:latin typeface="Arial"/>
              <a:ea typeface="Arial"/>
              <a:cs typeface="Arial"/>
              <a:sym typeface="Arial"/>
            </a:endParaRPr>
          </a:p>
          <a:p>
            <a:pPr indent="-311150" lvl="0" marL="457200" marR="0" rtl="0" algn="l">
              <a:lnSpc>
                <a:spcPct val="115833"/>
              </a:lnSpc>
              <a:spcBef>
                <a:spcPts val="800"/>
              </a:spcBef>
              <a:spcAft>
                <a:spcPts val="80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DW có sức mạnh xử lý cao (cloud DW như Snowflake, BigQuery).</a:t>
            </a:r>
            <a:endParaRPr b="1" i="0" sz="1300" u="none" cap="none" strike="noStrike">
              <a:solidFill>
                <a:schemeClr val="dk1"/>
              </a:solidFill>
              <a:latin typeface="Arial"/>
              <a:ea typeface="Arial"/>
              <a:cs typeface="Arial"/>
              <a:sym typeface="Arial"/>
            </a:endParaRPr>
          </a:p>
        </p:txBody>
      </p:sp>
      <p:sp>
        <p:nvSpPr>
          <p:cNvPr id="333" name="Google Shape;333;g34d2176635f_6_272"/>
          <p:cNvSpPr txBox="1"/>
          <p:nvPr/>
        </p:nvSpPr>
        <p:spPr>
          <a:xfrm>
            <a:off x="7509175" y="2120800"/>
            <a:ext cx="134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Arial"/>
                <a:ea typeface="Arial"/>
                <a:cs typeface="Arial"/>
                <a:sym typeface="Arial"/>
              </a:rPr>
              <a:t>Snowflake</a:t>
            </a:r>
            <a:endParaRPr b="0" i="0" sz="1400" u="none" cap="none" strike="noStrike">
              <a:solidFill>
                <a:schemeClr val="dk2"/>
              </a:solidFill>
              <a:latin typeface="Arial"/>
              <a:ea typeface="Arial"/>
              <a:cs typeface="Arial"/>
              <a:sym typeface="Arial"/>
            </a:endParaRPr>
          </a:p>
        </p:txBody>
      </p:sp>
      <p:sp>
        <p:nvSpPr>
          <p:cNvPr id="334" name="Google Shape;334;g34d2176635f_6_272"/>
          <p:cNvSpPr txBox="1"/>
          <p:nvPr/>
        </p:nvSpPr>
        <p:spPr>
          <a:xfrm>
            <a:off x="7376300" y="3893275"/>
            <a:ext cx="134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Arial"/>
                <a:ea typeface="Arial"/>
                <a:cs typeface="Arial"/>
                <a:sym typeface="Arial"/>
              </a:rPr>
              <a:t>Talend</a:t>
            </a:r>
            <a:endParaRPr b="0" i="0" sz="1400" u="none" cap="none" strike="noStrike">
              <a:solidFill>
                <a:schemeClr val="dk2"/>
              </a:solidFill>
              <a:latin typeface="Arial"/>
              <a:ea typeface="Arial"/>
              <a:cs typeface="Arial"/>
              <a:sym typeface="Arial"/>
            </a:endParaRPr>
          </a:p>
        </p:txBody>
      </p:sp>
      <p:pic>
        <p:nvPicPr>
          <p:cNvPr id="335" name="Google Shape;335;g34d2176635f_6_272"/>
          <p:cNvPicPr preferRelativeResize="0"/>
          <p:nvPr/>
        </p:nvPicPr>
        <p:blipFill rotWithShape="1">
          <a:blip r:embed="rId3">
            <a:alphaModFix/>
          </a:blip>
          <a:srcRect b="0" l="0" r="0" t="0"/>
          <a:stretch/>
        </p:blipFill>
        <p:spPr>
          <a:xfrm>
            <a:off x="6051550" y="1316288"/>
            <a:ext cx="1349400" cy="1270023"/>
          </a:xfrm>
          <a:prstGeom prst="rect">
            <a:avLst/>
          </a:prstGeom>
          <a:noFill/>
          <a:ln>
            <a:noFill/>
          </a:ln>
        </p:spPr>
      </p:pic>
      <p:pic>
        <p:nvPicPr>
          <p:cNvPr id="336" name="Google Shape;336;g34d2176635f_6_272"/>
          <p:cNvPicPr preferRelativeResize="0"/>
          <p:nvPr/>
        </p:nvPicPr>
        <p:blipFill rotWithShape="1">
          <a:blip r:embed="rId4">
            <a:alphaModFix/>
          </a:blip>
          <a:srcRect b="0" l="0" r="0" t="0"/>
          <a:stretch/>
        </p:blipFill>
        <p:spPr>
          <a:xfrm>
            <a:off x="6051538" y="2878263"/>
            <a:ext cx="2847975" cy="1600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cxnSp>
        <p:nvCxnSpPr>
          <p:cNvPr id="341" name="Google Shape;341;g34d2176635f_6_283"/>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342" name="Google Shape;342;g34d2176635f_6_283"/>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343" name="Google Shape;343;g34d2176635f_6_283"/>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21</a:t>
            </a:r>
            <a:endParaRPr b="0" i="0" sz="1400" u="none" cap="none" strike="noStrike">
              <a:solidFill>
                <a:srgbClr val="000000"/>
              </a:solidFill>
              <a:latin typeface="Arial"/>
              <a:ea typeface="Arial"/>
              <a:cs typeface="Arial"/>
              <a:sym typeface="Arial"/>
            </a:endParaRPr>
          </a:p>
        </p:txBody>
      </p:sp>
      <p:cxnSp>
        <p:nvCxnSpPr>
          <p:cNvPr id="344" name="Google Shape;344;g34d2176635f_6_283"/>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345" name="Google Shape;345;g34d2176635f_6_283"/>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Đưa dữ liệu vào Data Warehouse</a:t>
            </a:r>
            <a:endParaRPr b="0" i="0" sz="1400" u="none" cap="none" strike="noStrike">
              <a:solidFill>
                <a:srgbClr val="000000"/>
              </a:solidFill>
              <a:latin typeface="Arial"/>
              <a:ea typeface="Arial"/>
              <a:cs typeface="Arial"/>
              <a:sym typeface="Arial"/>
            </a:endParaRPr>
          </a:p>
        </p:txBody>
      </p:sp>
      <p:sp>
        <p:nvSpPr>
          <p:cNvPr id="346" name="Google Shape;346;g34d2176635f_6_283"/>
          <p:cNvSpPr/>
          <p:nvPr/>
        </p:nvSpPr>
        <p:spPr>
          <a:xfrm>
            <a:off x="114062" y="634494"/>
            <a:ext cx="2983800" cy="388500"/>
          </a:xfrm>
          <a:prstGeom prst="homePlate">
            <a:avLst>
              <a:gd fmla="val 50000"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ETL</a:t>
            </a:r>
            <a:endParaRPr b="0" i="0" sz="1400" u="none" cap="none" strike="noStrike">
              <a:solidFill>
                <a:srgbClr val="000000"/>
              </a:solidFill>
              <a:latin typeface="Arial"/>
              <a:ea typeface="Arial"/>
              <a:cs typeface="Arial"/>
              <a:sym typeface="Arial"/>
            </a:endParaRPr>
          </a:p>
        </p:txBody>
      </p:sp>
      <p:sp>
        <p:nvSpPr>
          <p:cNvPr id="347" name="Google Shape;347;g34d2176635f_6_283"/>
          <p:cNvSpPr/>
          <p:nvPr/>
        </p:nvSpPr>
        <p:spPr>
          <a:xfrm>
            <a:off x="3067754" y="628625"/>
            <a:ext cx="2983800" cy="4002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ELT</a:t>
            </a:r>
            <a:endParaRPr b="0" i="0" sz="1400" u="none" cap="none" strike="noStrike">
              <a:solidFill>
                <a:srgbClr val="000000"/>
              </a:solidFill>
              <a:latin typeface="Arial"/>
              <a:ea typeface="Arial"/>
              <a:cs typeface="Arial"/>
              <a:sym typeface="Arial"/>
            </a:endParaRPr>
          </a:p>
        </p:txBody>
      </p:sp>
      <p:sp>
        <p:nvSpPr>
          <p:cNvPr id="348" name="Google Shape;348;g34d2176635f_6_283"/>
          <p:cNvSpPr/>
          <p:nvPr/>
        </p:nvSpPr>
        <p:spPr>
          <a:xfrm>
            <a:off x="604613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Cách lựa chọn giữa ETL &amp; ELT</a:t>
            </a:r>
            <a:endParaRPr b="0" i="0" sz="1400" u="none" cap="none" strike="noStrike">
              <a:solidFill>
                <a:srgbClr val="000000"/>
              </a:solidFill>
              <a:latin typeface="Arial"/>
              <a:ea typeface="Arial"/>
              <a:cs typeface="Arial"/>
              <a:sym typeface="Arial"/>
            </a:endParaRPr>
          </a:p>
        </p:txBody>
      </p:sp>
      <p:sp>
        <p:nvSpPr>
          <p:cNvPr id="349" name="Google Shape;349;g34d2176635f_6_283"/>
          <p:cNvSpPr txBox="1"/>
          <p:nvPr/>
        </p:nvSpPr>
        <p:spPr>
          <a:xfrm>
            <a:off x="2262175" y="1830900"/>
            <a:ext cx="4881600" cy="17064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chemeClr val="dk1"/>
              </a:buClr>
              <a:buSzPts val="1100"/>
              <a:buFont typeface="Arial"/>
              <a:buNone/>
            </a:pPr>
            <a:r>
              <a:rPr b="0" i="0" lang="en-US" sz="1400" u="none" cap="none" strike="noStrike">
                <a:solidFill>
                  <a:schemeClr val="dk1"/>
                </a:solidFill>
                <a:latin typeface="Arial"/>
                <a:ea typeface="Arial"/>
                <a:cs typeface="Arial"/>
                <a:sym typeface="Arial"/>
              </a:rPr>
              <a:t>Cách lựa chọn giữa </a:t>
            </a:r>
            <a:r>
              <a:rPr b="1" i="0" lang="en-US" sz="1400" u="none" cap="none" strike="noStrike">
                <a:solidFill>
                  <a:schemeClr val="dk1"/>
                </a:solidFill>
                <a:latin typeface="Arial"/>
                <a:ea typeface="Arial"/>
                <a:cs typeface="Arial"/>
                <a:sym typeface="Arial"/>
              </a:rPr>
              <a:t>ETL </a:t>
            </a:r>
            <a:r>
              <a:rPr b="0" i="0" lang="en-US" sz="1400" u="none" cap="none" strike="noStrike">
                <a:solidFill>
                  <a:schemeClr val="dk1"/>
                </a:solidFill>
                <a:latin typeface="Arial"/>
                <a:ea typeface="Arial"/>
                <a:cs typeface="Arial"/>
                <a:sym typeface="Arial"/>
              </a:rPr>
              <a:t>và </a:t>
            </a:r>
            <a:r>
              <a:rPr b="1" i="0" lang="en-US" sz="1400" u="none" cap="none" strike="noStrike">
                <a:solidFill>
                  <a:schemeClr val="dk1"/>
                </a:solidFill>
                <a:latin typeface="Arial"/>
                <a:ea typeface="Arial"/>
                <a:cs typeface="Arial"/>
                <a:sym typeface="Arial"/>
              </a:rPr>
              <a:t>ELT</a:t>
            </a:r>
            <a:r>
              <a:rPr b="0" i="0" lang="en-US" sz="1400" u="none" cap="none" strike="noStrike">
                <a:solidFill>
                  <a:schemeClr val="dk1"/>
                </a:solidFill>
                <a:latin typeface="Arial"/>
                <a:ea typeface="Arial"/>
                <a:cs typeface="Arial"/>
                <a:sym typeface="Arial"/>
              </a:rPr>
              <a:t> phụ thuộc vào:</a:t>
            </a:r>
            <a:endParaRPr b="0" i="0" sz="1400" u="none" cap="none" strike="noStrike">
              <a:solidFill>
                <a:schemeClr val="dk1"/>
              </a:solidFill>
              <a:latin typeface="Arial"/>
              <a:ea typeface="Arial"/>
              <a:cs typeface="Arial"/>
              <a:sym typeface="Arial"/>
            </a:endParaRPr>
          </a:p>
          <a:p>
            <a:pPr indent="-317500" lvl="0" marL="457200" marR="0" rtl="0" algn="l">
              <a:lnSpc>
                <a:spcPct val="115833"/>
              </a:lnSpc>
              <a:spcBef>
                <a:spcPts val="800"/>
              </a:spcBef>
              <a:spcAft>
                <a:spcPts val="0"/>
              </a:spcAft>
              <a:buClr>
                <a:schemeClr val="dk1"/>
              </a:buClr>
              <a:buSzPts val="1400"/>
              <a:buFont typeface="Arial"/>
              <a:buAutoNum type="arabicPeriod"/>
            </a:pPr>
            <a:r>
              <a:rPr b="0" i="0" lang="en-US" sz="1400" u="none" cap="none" strike="noStrike">
                <a:solidFill>
                  <a:schemeClr val="dk1"/>
                </a:solidFill>
                <a:latin typeface="Arial"/>
                <a:ea typeface="Arial"/>
                <a:cs typeface="Arial"/>
                <a:sym typeface="Arial"/>
              </a:rPr>
              <a:t>Độ phức tạp của các bước transform.</a:t>
            </a:r>
            <a:endParaRPr b="0" i="0" sz="1400" u="none" cap="none" strike="noStrike">
              <a:solidFill>
                <a:schemeClr val="dk1"/>
              </a:solidFill>
              <a:latin typeface="Arial"/>
              <a:ea typeface="Arial"/>
              <a:cs typeface="Arial"/>
              <a:sym typeface="Arial"/>
            </a:endParaRPr>
          </a:p>
          <a:p>
            <a:pPr indent="-317500" lvl="0" marL="457200" marR="0" rtl="0" algn="l">
              <a:lnSpc>
                <a:spcPct val="115833"/>
              </a:lnSpc>
              <a:spcBef>
                <a:spcPts val="800"/>
              </a:spcBef>
              <a:spcAft>
                <a:spcPts val="0"/>
              </a:spcAft>
              <a:buClr>
                <a:schemeClr val="dk1"/>
              </a:buClr>
              <a:buSzPts val="1400"/>
              <a:buFont typeface="Arial"/>
              <a:buAutoNum type="arabicPeriod"/>
            </a:pPr>
            <a:r>
              <a:rPr b="0" i="0" lang="en-US" sz="1400" u="none" cap="none" strike="noStrike">
                <a:solidFill>
                  <a:schemeClr val="dk1"/>
                </a:solidFill>
                <a:latin typeface="Arial"/>
                <a:ea typeface="Arial"/>
                <a:cs typeface="Arial"/>
                <a:sym typeface="Arial"/>
              </a:rPr>
              <a:t>Tốc độ yêu cầu truy cập dữ liệu phân tích.</a:t>
            </a:r>
            <a:endParaRPr b="0" i="0" sz="1400" u="none" cap="none" strike="noStrike">
              <a:solidFill>
                <a:schemeClr val="dk1"/>
              </a:solidFill>
              <a:latin typeface="Arial"/>
              <a:ea typeface="Arial"/>
              <a:cs typeface="Arial"/>
              <a:sym typeface="Arial"/>
            </a:endParaRPr>
          </a:p>
          <a:p>
            <a:pPr indent="-317500" lvl="0" marL="457200" marR="0" rtl="0" algn="l">
              <a:lnSpc>
                <a:spcPct val="115833"/>
              </a:lnSpc>
              <a:spcBef>
                <a:spcPts val="800"/>
              </a:spcBef>
              <a:spcAft>
                <a:spcPts val="800"/>
              </a:spcAft>
              <a:buClr>
                <a:schemeClr val="dk1"/>
              </a:buClr>
              <a:buSzPts val="1400"/>
              <a:buFont typeface="Arial"/>
              <a:buAutoNum type="arabicPeriod"/>
            </a:pPr>
            <a:r>
              <a:rPr b="0" i="0" lang="en-US" sz="1400" u="none" cap="none" strike="noStrike">
                <a:solidFill>
                  <a:schemeClr val="dk1"/>
                </a:solidFill>
                <a:latin typeface="Arial"/>
                <a:ea typeface="Arial"/>
                <a:cs typeface="Arial"/>
                <a:sym typeface="Arial"/>
              </a:rPr>
              <a:t>Công nghệ nguồn và đích có tương thích nhau không.</a:t>
            </a:r>
            <a:endParaRPr b="0" i="0" sz="1400" u="none" cap="none" strike="noStrike">
              <a:solidFill>
                <a:schemeClr val="dk2"/>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g34d2176635f_6_310"/>
          <p:cNvSpPr/>
          <p:nvPr/>
        </p:nvSpPr>
        <p:spPr>
          <a:xfrm>
            <a:off x="205150" y="400200"/>
            <a:ext cx="8698200" cy="2134200"/>
          </a:xfrm>
          <a:prstGeom prst="roundRect">
            <a:avLst>
              <a:gd fmla="val 16667" name="adj"/>
            </a:avLst>
          </a:prstGeom>
          <a:solidFill>
            <a:srgbClr val="FDF8F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5" name="Google Shape;355;g34d2176635f_6_310"/>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356" name="Google Shape;356;g34d2176635f_6_310"/>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357" name="Google Shape;357;g34d2176635f_6_310"/>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22</a:t>
            </a:r>
            <a:endParaRPr b="0" i="0" sz="1400" u="none" cap="none" strike="noStrike">
              <a:solidFill>
                <a:srgbClr val="000000"/>
              </a:solidFill>
              <a:latin typeface="Arial"/>
              <a:ea typeface="Arial"/>
              <a:cs typeface="Arial"/>
              <a:sym typeface="Arial"/>
            </a:endParaRPr>
          </a:p>
        </p:txBody>
      </p:sp>
      <p:cxnSp>
        <p:nvCxnSpPr>
          <p:cNvPr id="358" name="Google Shape;358;g34d2176635f_6_310"/>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359" name="Google Shape;359;g34d2176635f_6_310"/>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Các tác vụ có thể thực hiện và điểm chết của data warehouse</a:t>
            </a:r>
            <a:endParaRPr b="0" i="0" sz="1400" u="none" cap="none" strike="noStrike">
              <a:solidFill>
                <a:srgbClr val="000000"/>
              </a:solidFill>
              <a:latin typeface="Arial"/>
              <a:ea typeface="Arial"/>
              <a:cs typeface="Arial"/>
              <a:sym typeface="Arial"/>
            </a:endParaRPr>
          </a:p>
        </p:txBody>
      </p:sp>
      <p:pic>
        <p:nvPicPr>
          <p:cNvPr id="360" name="Google Shape;360;g34d2176635f_6_310" title="ChatGPT Image 23_21_38 8 thg 5, 2025.png"/>
          <p:cNvPicPr preferRelativeResize="0"/>
          <p:nvPr/>
        </p:nvPicPr>
        <p:blipFill rotWithShape="1">
          <a:blip r:embed="rId3">
            <a:alphaModFix/>
          </a:blip>
          <a:srcRect b="54107" l="0" r="0" t="0"/>
          <a:stretch/>
        </p:blipFill>
        <p:spPr>
          <a:xfrm>
            <a:off x="442475" y="403362"/>
            <a:ext cx="2598674" cy="1995725"/>
          </a:xfrm>
          <a:prstGeom prst="rect">
            <a:avLst/>
          </a:prstGeom>
          <a:noFill/>
          <a:ln>
            <a:noFill/>
          </a:ln>
        </p:spPr>
      </p:pic>
      <p:pic>
        <p:nvPicPr>
          <p:cNvPr id="361" name="Google Shape;361;g34d2176635f_6_310"/>
          <p:cNvPicPr preferRelativeResize="0"/>
          <p:nvPr/>
        </p:nvPicPr>
        <p:blipFill rotWithShape="1">
          <a:blip r:embed="rId4">
            <a:alphaModFix/>
          </a:blip>
          <a:srcRect b="0" l="0" r="0" t="0"/>
          <a:stretch/>
        </p:blipFill>
        <p:spPr>
          <a:xfrm>
            <a:off x="6041975" y="1132810"/>
            <a:ext cx="2875200" cy="1266277"/>
          </a:xfrm>
          <a:prstGeom prst="rect">
            <a:avLst/>
          </a:prstGeom>
          <a:noFill/>
          <a:ln>
            <a:noFill/>
          </a:ln>
        </p:spPr>
      </p:pic>
      <p:pic>
        <p:nvPicPr>
          <p:cNvPr id="362" name="Google Shape;362;g34d2176635f_6_310"/>
          <p:cNvPicPr preferRelativeResize="0"/>
          <p:nvPr/>
        </p:nvPicPr>
        <p:blipFill rotWithShape="1">
          <a:blip r:embed="rId5">
            <a:alphaModFix/>
          </a:blip>
          <a:srcRect b="0" l="0" r="0" t="0"/>
          <a:stretch/>
        </p:blipFill>
        <p:spPr>
          <a:xfrm>
            <a:off x="3179824" y="2448336"/>
            <a:ext cx="200025" cy="9525"/>
          </a:xfrm>
          <a:prstGeom prst="rect">
            <a:avLst/>
          </a:prstGeom>
          <a:noFill/>
          <a:ln>
            <a:noFill/>
          </a:ln>
        </p:spPr>
      </p:pic>
      <p:pic>
        <p:nvPicPr>
          <p:cNvPr id="363" name="Google Shape;363;g34d2176635f_6_310"/>
          <p:cNvPicPr preferRelativeResize="0"/>
          <p:nvPr/>
        </p:nvPicPr>
        <p:blipFill rotWithShape="1">
          <a:blip r:embed="rId6">
            <a:alphaModFix/>
          </a:blip>
          <a:srcRect b="0" l="4724" r="2613" t="0"/>
          <a:stretch/>
        </p:blipFill>
        <p:spPr>
          <a:xfrm>
            <a:off x="3360925" y="1132821"/>
            <a:ext cx="2449601" cy="1266265"/>
          </a:xfrm>
          <a:prstGeom prst="rect">
            <a:avLst/>
          </a:prstGeom>
          <a:noFill/>
          <a:ln>
            <a:noFill/>
          </a:ln>
        </p:spPr>
      </p:pic>
      <p:sp>
        <p:nvSpPr>
          <p:cNvPr id="364" name="Google Shape;364;g34d2176635f_6_310"/>
          <p:cNvSpPr txBox="1"/>
          <p:nvPr/>
        </p:nvSpPr>
        <p:spPr>
          <a:xfrm>
            <a:off x="3179825" y="262185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Điểm chết của Data Warehouse</a:t>
            </a:r>
            <a:endParaRPr b="0" i="0" sz="1400" u="none" cap="none" strike="noStrike">
              <a:solidFill>
                <a:srgbClr val="000000"/>
              </a:solidFill>
              <a:latin typeface="Arial"/>
              <a:ea typeface="Arial"/>
              <a:cs typeface="Arial"/>
              <a:sym typeface="Arial"/>
            </a:endParaRPr>
          </a:p>
        </p:txBody>
      </p:sp>
      <p:sp>
        <p:nvSpPr>
          <p:cNvPr id="365" name="Google Shape;365;g34d2176635f_6_310"/>
          <p:cNvSpPr/>
          <p:nvPr/>
        </p:nvSpPr>
        <p:spPr>
          <a:xfrm>
            <a:off x="222900" y="2947588"/>
            <a:ext cx="8698200" cy="1691700"/>
          </a:xfrm>
          <a:prstGeom prst="roundRect">
            <a:avLst>
              <a:gd fmla="val 16667" name="adj"/>
            </a:avLst>
          </a:prstGeom>
          <a:solidFill>
            <a:srgbClr val="F4EDF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66" name="Google Shape;366;g34d2176635f_6_310"/>
          <p:cNvPicPr preferRelativeResize="0"/>
          <p:nvPr/>
        </p:nvPicPr>
        <p:blipFill rotWithShape="1">
          <a:blip r:embed="rId7">
            <a:alphaModFix/>
          </a:blip>
          <a:srcRect b="0" l="0" r="0" t="0"/>
          <a:stretch/>
        </p:blipFill>
        <p:spPr>
          <a:xfrm>
            <a:off x="6179824" y="3857815"/>
            <a:ext cx="2384575" cy="747776"/>
          </a:xfrm>
          <a:prstGeom prst="rect">
            <a:avLst/>
          </a:prstGeom>
          <a:noFill/>
          <a:ln>
            <a:noFill/>
          </a:ln>
        </p:spPr>
      </p:pic>
      <p:pic>
        <p:nvPicPr>
          <p:cNvPr id="367" name="Google Shape;367;g34d2176635f_6_310"/>
          <p:cNvPicPr preferRelativeResize="0"/>
          <p:nvPr/>
        </p:nvPicPr>
        <p:blipFill rotWithShape="1">
          <a:blip r:embed="rId8">
            <a:alphaModFix/>
          </a:blip>
          <a:srcRect b="0" l="0" r="0" t="0"/>
          <a:stretch/>
        </p:blipFill>
        <p:spPr>
          <a:xfrm>
            <a:off x="4313888" y="3109490"/>
            <a:ext cx="2267925" cy="586423"/>
          </a:xfrm>
          <a:prstGeom prst="rect">
            <a:avLst/>
          </a:prstGeom>
          <a:solidFill>
            <a:srgbClr val="F4EDFB"/>
          </a:solidFill>
          <a:ln>
            <a:noFill/>
          </a:ln>
        </p:spPr>
      </p:pic>
      <p:pic>
        <p:nvPicPr>
          <p:cNvPr id="368" name="Google Shape;368;g34d2176635f_6_310"/>
          <p:cNvPicPr preferRelativeResize="0"/>
          <p:nvPr/>
        </p:nvPicPr>
        <p:blipFill rotWithShape="1">
          <a:blip r:embed="rId9">
            <a:alphaModFix/>
          </a:blip>
          <a:srcRect b="0" l="0" r="0" t="0"/>
          <a:stretch/>
        </p:blipFill>
        <p:spPr>
          <a:xfrm>
            <a:off x="428750" y="3018013"/>
            <a:ext cx="2598676" cy="681607"/>
          </a:xfrm>
          <a:prstGeom prst="rect">
            <a:avLst/>
          </a:prstGeom>
          <a:noFill/>
          <a:ln>
            <a:noFill/>
          </a:ln>
        </p:spPr>
      </p:pic>
      <p:pic>
        <p:nvPicPr>
          <p:cNvPr id="369" name="Google Shape;369;g34d2176635f_6_310"/>
          <p:cNvPicPr preferRelativeResize="0"/>
          <p:nvPr/>
        </p:nvPicPr>
        <p:blipFill rotWithShape="1">
          <a:blip r:embed="rId10">
            <a:alphaModFix/>
          </a:blip>
          <a:srcRect b="0" l="0" r="0" t="0"/>
          <a:stretch/>
        </p:blipFill>
        <p:spPr>
          <a:xfrm>
            <a:off x="2383124" y="3913308"/>
            <a:ext cx="2384575" cy="715996"/>
          </a:xfrm>
          <a:prstGeom prst="rect">
            <a:avLst/>
          </a:prstGeom>
          <a:solidFill>
            <a:srgbClr val="F4EDFB"/>
          </a:solid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graphicFrame>
        <p:nvGraphicFramePr>
          <p:cNvPr id="61" name="Google Shape;61;g34d2176635f_0_25"/>
          <p:cNvGraphicFramePr/>
          <p:nvPr/>
        </p:nvGraphicFramePr>
        <p:xfrm>
          <a:off x="528250" y="1150675"/>
          <a:ext cx="3000000" cy="3000000"/>
        </p:xfrm>
        <a:graphic>
          <a:graphicData uri="http://schemas.openxmlformats.org/drawingml/2006/table">
            <a:tbl>
              <a:tblPr>
                <a:noFill/>
                <a:tableStyleId>{4EAEB6F4-56A0-4991-A91D-8EFE7306D77B}</a:tableStyleId>
              </a:tblPr>
              <a:tblGrid>
                <a:gridCol w="4098725"/>
                <a:gridCol w="4098725"/>
              </a:tblGrid>
              <a:tr h="668400">
                <a:tc>
                  <a:txBody>
                    <a:bodyPr/>
                    <a:lstStyle/>
                    <a:p>
                      <a:pPr indent="0" lvl="0" marL="0" marR="0" rtl="0" algn="ctr">
                        <a:lnSpc>
                          <a:spcPct val="100000"/>
                        </a:lnSpc>
                        <a:spcBef>
                          <a:spcPts val="0"/>
                        </a:spcBef>
                        <a:spcAft>
                          <a:spcPts val="0"/>
                        </a:spcAft>
                        <a:buClr>
                          <a:srgbClr val="000000"/>
                        </a:buClr>
                        <a:buSzPts val="1600"/>
                        <a:buFont typeface="Arial"/>
                        <a:buNone/>
                      </a:pPr>
                      <a:r>
                        <a:rPr b="1" lang="en-US" sz="1600" u="none" cap="none" strike="noStrike">
                          <a:solidFill>
                            <a:srgbClr val="FFFFFF"/>
                          </a:solidFill>
                        </a:rPr>
                        <a:t>MSSV</a:t>
                      </a:r>
                      <a:endParaRPr b="1" sz="1600" u="none" cap="none" strike="noStrike">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2B65"/>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en-US" sz="1600" u="none" cap="none" strike="noStrike">
                          <a:solidFill>
                            <a:srgbClr val="FFFFFF"/>
                          </a:solidFill>
                        </a:rPr>
                        <a:t>Họ và tên</a:t>
                      </a:r>
                      <a:endParaRPr b="1" sz="1600" u="none" cap="none" strike="noStrike">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2B65"/>
                    </a:solidFill>
                  </a:tcPr>
                </a:tc>
              </a:tr>
              <a:tr h="6206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Noto Sans JP"/>
                          <a:ea typeface="Noto Sans JP"/>
                          <a:cs typeface="Noto Sans JP"/>
                          <a:sym typeface="Noto Sans JP"/>
                        </a:rPr>
                        <a:t>21120213</a:t>
                      </a:r>
                      <a:endParaRPr sz="1400" u="none" cap="none" strike="noStrike">
                        <a:latin typeface="Noto Sans JP"/>
                        <a:ea typeface="Noto Sans JP"/>
                        <a:cs typeface="Noto Sans JP"/>
                        <a:sym typeface="Noto Sans JP"/>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100"/>
                        <a:buFont typeface="Arial"/>
                        <a:buNone/>
                      </a:pPr>
                      <a:r>
                        <a:rPr lang="en-US" sz="1400" u="none" cap="none" strike="noStrike">
                          <a:solidFill>
                            <a:srgbClr val="000000"/>
                          </a:solidFill>
                          <a:latin typeface="Noto Sans JP"/>
                          <a:ea typeface="Noto Sans JP"/>
                          <a:cs typeface="Noto Sans JP"/>
                          <a:sym typeface="Noto Sans JP"/>
                        </a:rPr>
                        <a:t>Lê Đức Cường</a:t>
                      </a:r>
                      <a:endParaRPr sz="1400" u="none" cap="none" strike="noStrike">
                        <a:latin typeface="Noto Sans JP"/>
                        <a:ea typeface="Noto Sans JP"/>
                        <a:cs typeface="Noto Sans JP"/>
                        <a:sym typeface="Noto Sans JP"/>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206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Noto Sans JP"/>
                          <a:ea typeface="Noto Sans JP"/>
                          <a:cs typeface="Noto Sans JP"/>
                          <a:sym typeface="Noto Sans JP"/>
                        </a:rPr>
                        <a:t>21120322</a:t>
                      </a:r>
                      <a:endParaRPr sz="1400" u="none" cap="none" strike="noStrike">
                        <a:latin typeface="Noto Sans JP"/>
                        <a:ea typeface="Noto Sans JP"/>
                        <a:cs typeface="Noto Sans JP"/>
                        <a:sym typeface="Noto Sans JP"/>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Noto Sans JP"/>
                          <a:ea typeface="Noto Sans JP"/>
                          <a:cs typeface="Noto Sans JP"/>
                          <a:sym typeface="Noto Sans JP"/>
                        </a:rPr>
                        <a:t>Nguyễn Dương Trường Sinh</a:t>
                      </a:r>
                      <a:endParaRPr sz="1400" u="none" cap="none" strike="noStrike">
                        <a:latin typeface="Noto Sans JP"/>
                        <a:ea typeface="Noto Sans JP"/>
                        <a:cs typeface="Noto Sans JP"/>
                        <a:sym typeface="Noto Sans JP"/>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206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Noto Sans JP"/>
                          <a:ea typeface="Noto Sans JP"/>
                          <a:cs typeface="Noto Sans JP"/>
                          <a:sym typeface="Noto Sans JP"/>
                        </a:rPr>
                        <a:t>22120100</a:t>
                      </a:r>
                      <a:endParaRPr sz="1400" u="none" cap="none" strike="noStrike">
                        <a:latin typeface="Noto Sans JP"/>
                        <a:ea typeface="Noto Sans JP"/>
                        <a:cs typeface="Noto Sans JP"/>
                        <a:sym typeface="Noto Sans JP"/>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Noto Sans JP"/>
                          <a:ea typeface="Noto Sans JP"/>
                          <a:cs typeface="Noto Sans JP"/>
                          <a:sym typeface="Noto Sans JP"/>
                        </a:rPr>
                        <a:t>Phạm Trần Trung Hậu</a:t>
                      </a:r>
                      <a:endParaRPr sz="1400" u="none" cap="none" strike="noStrike">
                        <a:latin typeface="Noto Sans JP"/>
                        <a:ea typeface="Noto Sans JP"/>
                        <a:cs typeface="Noto Sans JP"/>
                        <a:sym typeface="Noto Sans JP"/>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206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Noto Sans JP"/>
                          <a:ea typeface="Noto Sans JP"/>
                          <a:cs typeface="Noto Sans JP"/>
                          <a:sym typeface="Noto Sans JP"/>
                        </a:rPr>
                        <a:t>22120448</a:t>
                      </a:r>
                      <a:endParaRPr sz="1400" u="none" cap="none" strike="noStrike">
                        <a:latin typeface="Noto Sans JP"/>
                        <a:ea typeface="Noto Sans JP"/>
                        <a:cs typeface="Noto Sans JP"/>
                        <a:sym typeface="Noto Sans JP"/>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Noto Sans JP"/>
                          <a:ea typeface="Noto Sans JP"/>
                          <a:cs typeface="Noto Sans JP"/>
                          <a:sym typeface="Noto Sans JP"/>
                        </a:rPr>
                        <a:t>Bùi Đoàn Thúy Vy </a:t>
                      </a:r>
                      <a:endParaRPr sz="1400" u="none" cap="none" strike="noStrike">
                        <a:latin typeface="Noto Sans JP"/>
                        <a:ea typeface="Noto Sans JP"/>
                        <a:cs typeface="Noto Sans JP"/>
                        <a:sym typeface="Noto Sans JP"/>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62" name="Google Shape;62;g34d2176635f_0_25"/>
          <p:cNvSpPr txBox="1"/>
          <p:nvPr/>
        </p:nvSpPr>
        <p:spPr>
          <a:xfrm>
            <a:off x="2694225" y="575075"/>
            <a:ext cx="3865500" cy="5079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100"/>
              <a:buFont typeface="Arial"/>
              <a:buNone/>
            </a:pPr>
            <a:r>
              <a:rPr b="1" i="0" lang="en-US" sz="2100" u="none" cap="none" strike="noStrike">
                <a:solidFill>
                  <a:srgbClr val="002B65"/>
                </a:solidFill>
                <a:latin typeface="Roboto"/>
                <a:ea typeface="Roboto"/>
                <a:cs typeface="Roboto"/>
                <a:sym typeface="Roboto"/>
              </a:rPr>
              <a:t>DANH SÁCH THÀNH VIÊN</a:t>
            </a:r>
            <a:endParaRPr b="0" i="0" sz="2400" u="none" cap="none" strike="noStrike">
              <a:solidFill>
                <a:srgbClr val="000000"/>
              </a:solidFill>
              <a:latin typeface="Roboto"/>
              <a:ea typeface="Roboto"/>
              <a:cs typeface="Roboto"/>
              <a:sym typeface="Roboto"/>
            </a:endParaRPr>
          </a:p>
        </p:txBody>
      </p:sp>
      <p:cxnSp>
        <p:nvCxnSpPr>
          <p:cNvPr id="63" name="Google Shape;63;g34d2176635f_0_25"/>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64" name="Google Shape;64;g34d2176635f_0_25"/>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65" name="Google Shape;65;g34d2176635f_0_25"/>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cxnSp>
        <p:nvCxnSpPr>
          <p:cNvPr id="374" name="Google Shape;374;g34d2176635f_3_0"/>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375" name="Google Shape;375;g34d2176635f_3_0"/>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376" name="Google Shape;376;g34d2176635f_3_0"/>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23</a:t>
            </a:r>
            <a:endParaRPr b="0" i="0" sz="1400" u="none" cap="none" strike="noStrike">
              <a:solidFill>
                <a:srgbClr val="000000"/>
              </a:solidFill>
              <a:latin typeface="Arial"/>
              <a:ea typeface="Arial"/>
              <a:cs typeface="Arial"/>
              <a:sym typeface="Arial"/>
            </a:endParaRPr>
          </a:p>
        </p:txBody>
      </p:sp>
      <p:cxnSp>
        <p:nvCxnSpPr>
          <p:cNvPr id="377" name="Google Shape;377;g34d2176635f_3_0"/>
          <p:cNvCxnSpPr/>
          <p:nvPr/>
        </p:nvCxnSpPr>
        <p:spPr>
          <a:xfrm>
            <a:off x="708175" y="2129150"/>
            <a:ext cx="0" cy="2411400"/>
          </a:xfrm>
          <a:prstGeom prst="straightConnector1">
            <a:avLst/>
          </a:prstGeom>
          <a:noFill/>
          <a:ln cap="flat" cmpd="sng" w="38100">
            <a:solidFill>
              <a:srgbClr val="002B65"/>
            </a:solidFill>
            <a:prstDash val="solid"/>
            <a:round/>
            <a:headEnd len="sm" w="sm" type="none"/>
            <a:tailEnd len="sm" w="sm" type="none"/>
          </a:ln>
        </p:spPr>
      </p:cxnSp>
      <p:sp>
        <p:nvSpPr>
          <p:cNvPr id="378" name="Google Shape;378;g34d2176635f_3_0"/>
          <p:cNvSpPr txBox="1"/>
          <p:nvPr/>
        </p:nvSpPr>
        <p:spPr>
          <a:xfrm>
            <a:off x="891975" y="2330825"/>
            <a:ext cx="61338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100"/>
              <a:buFont typeface="Arial"/>
              <a:buNone/>
            </a:pPr>
            <a:r>
              <a:rPr b="0" i="0" lang="en-US" sz="5100" u="none" cap="none" strike="noStrike">
                <a:solidFill>
                  <a:srgbClr val="002B65"/>
                </a:solidFill>
                <a:latin typeface="Montserrat Medium"/>
                <a:ea typeface="Montserrat Medium"/>
                <a:cs typeface="Montserrat Medium"/>
                <a:sym typeface="Montserrat Medium"/>
              </a:rPr>
              <a:t>03</a:t>
            </a:r>
            <a:endParaRPr b="0" i="0" sz="5100" u="none" cap="none" strike="noStrike">
              <a:solidFill>
                <a:srgbClr val="002B65"/>
              </a:solidFill>
              <a:latin typeface="Montserrat Medium"/>
              <a:ea typeface="Montserrat Medium"/>
              <a:cs typeface="Montserrat Medium"/>
              <a:sym typeface="Montserrat Medium"/>
            </a:endParaRPr>
          </a:p>
        </p:txBody>
      </p:sp>
      <p:sp>
        <p:nvSpPr>
          <p:cNvPr id="379" name="Google Shape;379;g34d2176635f_3_0"/>
          <p:cNvSpPr txBox="1"/>
          <p:nvPr/>
        </p:nvSpPr>
        <p:spPr>
          <a:xfrm>
            <a:off x="891975" y="3211625"/>
            <a:ext cx="61338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100"/>
              <a:buFont typeface="Arial"/>
              <a:buNone/>
            </a:pPr>
            <a:r>
              <a:rPr b="0" i="0" lang="en-US" sz="5100" u="none" cap="none" strike="noStrike">
                <a:solidFill>
                  <a:srgbClr val="002B65"/>
                </a:solidFill>
                <a:latin typeface="Montserrat Medium"/>
                <a:ea typeface="Montserrat Medium"/>
                <a:cs typeface="Montserrat Medium"/>
                <a:sym typeface="Montserrat Medium"/>
              </a:rPr>
              <a:t>Data Lake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cxnSp>
        <p:nvCxnSpPr>
          <p:cNvPr id="384" name="Google Shape;384;g34d2176635f_3_75"/>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385" name="Google Shape;385;g34d2176635f_3_75"/>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386" name="Google Shape;386;g34d2176635f_3_75"/>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24</a:t>
            </a:r>
            <a:endParaRPr b="0" i="0" sz="1400" u="none" cap="none" strike="noStrike">
              <a:solidFill>
                <a:srgbClr val="000000"/>
              </a:solidFill>
              <a:latin typeface="Arial"/>
              <a:ea typeface="Arial"/>
              <a:cs typeface="Arial"/>
              <a:sym typeface="Arial"/>
            </a:endParaRPr>
          </a:p>
        </p:txBody>
      </p:sp>
      <p:sp>
        <p:nvSpPr>
          <p:cNvPr id="387" name="Google Shape;387;g34d2176635f_3_75"/>
          <p:cNvSpPr/>
          <p:nvPr/>
        </p:nvSpPr>
        <p:spPr>
          <a:xfrm>
            <a:off x="415725" y="1019675"/>
            <a:ext cx="2875200" cy="800400"/>
          </a:xfrm>
          <a:prstGeom prst="roundRect">
            <a:avLst>
              <a:gd fmla="val 16667" name="adj"/>
            </a:avLst>
          </a:prstGeom>
          <a:solidFill>
            <a:srgbClr val="E0666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100"/>
              <a:buFont typeface="Arial"/>
              <a:buNone/>
            </a:pPr>
            <a:r>
              <a:rPr b="0" i="0" lang="en-US" sz="3000" u="none" cap="none" strike="noStrike">
                <a:solidFill>
                  <a:schemeClr val="lt1"/>
                </a:solidFill>
                <a:latin typeface="Montserrat SemiBold"/>
                <a:ea typeface="Montserrat SemiBold"/>
                <a:cs typeface="Montserrat SemiBold"/>
                <a:sym typeface="Montserrat SemiBold"/>
              </a:rPr>
              <a:t>Data Lake</a:t>
            </a:r>
            <a:endParaRPr b="0" i="0" sz="3000" u="none" cap="none" strike="noStrike">
              <a:solidFill>
                <a:schemeClr val="lt1"/>
              </a:solidFill>
              <a:latin typeface="Montserrat SemiBold"/>
              <a:ea typeface="Montserrat SemiBold"/>
              <a:cs typeface="Montserrat SemiBold"/>
              <a:sym typeface="Montserrat SemiBold"/>
            </a:endParaRPr>
          </a:p>
        </p:txBody>
      </p:sp>
      <p:sp>
        <p:nvSpPr>
          <p:cNvPr id="388" name="Google Shape;388;g34d2176635f_3_75"/>
          <p:cNvSpPr txBox="1"/>
          <p:nvPr/>
        </p:nvSpPr>
        <p:spPr>
          <a:xfrm>
            <a:off x="1575975" y="-12"/>
            <a:ext cx="6133800" cy="877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100"/>
              <a:buFont typeface="Arial"/>
              <a:buNone/>
            </a:pPr>
            <a:r>
              <a:rPr b="0" i="0" lang="en-US" sz="4500" u="none" cap="none" strike="noStrike">
                <a:solidFill>
                  <a:srgbClr val="002B65"/>
                </a:solidFill>
                <a:latin typeface="Arial"/>
                <a:ea typeface="Arial"/>
                <a:cs typeface="Arial"/>
                <a:sym typeface="Arial"/>
              </a:rPr>
              <a:t>Content</a:t>
            </a:r>
            <a:endParaRPr b="0" i="0" sz="4500" u="none" cap="none" strike="noStrike">
              <a:solidFill>
                <a:srgbClr val="000000"/>
              </a:solidFill>
              <a:latin typeface="Arial"/>
              <a:ea typeface="Arial"/>
              <a:cs typeface="Arial"/>
              <a:sym typeface="Arial"/>
            </a:endParaRPr>
          </a:p>
        </p:txBody>
      </p:sp>
      <p:sp>
        <p:nvSpPr>
          <p:cNvPr id="389" name="Google Shape;389;g34d2176635f_3_75"/>
          <p:cNvSpPr/>
          <p:nvPr/>
        </p:nvSpPr>
        <p:spPr>
          <a:xfrm>
            <a:off x="4789900" y="1019675"/>
            <a:ext cx="4028700" cy="877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5100"/>
              <a:buFont typeface="Arial"/>
              <a:buNone/>
            </a:pPr>
            <a:r>
              <a:rPr b="0" i="0" lang="en-US" sz="3000" u="none" cap="none" strike="noStrike">
                <a:solidFill>
                  <a:schemeClr val="lt1"/>
                </a:solidFill>
                <a:latin typeface="Montserrat SemiBold"/>
                <a:ea typeface="Montserrat SemiBold"/>
                <a:cs typeface="Montserrat SemiBold"/>
                <a:sym typeface="Montserrat SemiBold"/>
              </a:rPr>
              <a:t>Thiết kế Data Lake</a:t>
            </a:r>
            <a:endParaRPr b="0" i="0" sz="3000" u="none" cap="none" strike="noStrike">
              <a:solidFill>
                <a:schemeClr val="lt1"/>
              </a:solidFill>
              <a:latin typeface="Montserrat SemiBold"/>
              <a:ea typeface="Montserrat SemiBold"/>
              <a:cs typeface="Montserrat SemiBold"/>
              <a:sym typeface="Montserrat SemiBold"/>
            </a:endParaRPr>
          </a:p>
        </p:txBody>
      </p:sp>
      <p:sp>
        <p:nvSpPr>
          <p:cNvPr id="390" name="Google Shape;390;g34d2176635f_3_75"/>
          <p:cNvSpPr/>
          <p:nvPr/>
        </p:nvSpPr>
        <p:spPr>
          <a:xfrm>
            <a:off x="2511400" y="2171550"/>
            <a:ext cx="3558000" cy="800400"/>
          </a:xfrm>
          <a:prstGeom prst="roundRect">
            <a:avLst>
              <a:gd fmla="val 16667"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5100"/>
              <a:buFont typeface="Arial"/>
              <a:buNone/>
            </a:pPr>
            <a:r>
              <a:rPr b="0" i="0" lang="en-US" sz="3000" u="none" cap="none" strike="noStrike">
                <a:solidFill>
                  <a:schemeClr val="lt1"/>
                </a:solidFill>
                <a:latin typeface="Montserrat SemiBold"/>
                <a:ea typeface="Montserrat SemiBold"/>
                <a:cs typeface="Montserrat SemiBold"/>
                <a:sym typeface="Montserrat SemiBold"/>
              </a:rPr>
              <a:t>Giải pháp lưu trữ</a:t>
            </a:r>
            <a:endParaRPr b="0" i="0" sz="3000" u="none" cap="none" strike="noStrike">
              <a:solidFill>
                <a:schemeClr val="lt1"/>
              </a:solidFill>
              <a:latin typeface="Montserrat SemiBold"/>
              <a:ea typeface="Montserrat SemiBold"/>
              <a:cs typeface="Montserrat SemiBold"/>
              <a:sym typeface="Montserrat SemiBold"/>
            </a:endParaRPr>
          </a:p>
        </p:txBody>
      </p:sp>
      <p:sp>
        <p:nvSpPr>
          <p:cNvPr id="391" name="Google Shape;391;g34d2176635f_3_75"/>
          <p:cNvSpPr/>
          <p:nvPr/>
        </p:nvSpPr>
        <p:spPr>
          <a:xfrm>
            <a:off x="415725" y="3498150"/>
            <a:ext cx="3485700" cy="800400"/>
          </a:xfrm>
          <a:prstGeom prst="roundRect">
            <a:avLst>
              <a:gd fmla="val 16667" name="adj"/>
            </a:avLst>
          </a:prstGeom>
          <a:solidFill>
            <a:srgbClr val="6AA84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100"/>
              <a:buFont typeface="Arial"/>
              <a:buNone/>
            </a:pPr>
            <a:r>
              <a:rPr b="0" i="0" lang="en-US" sz="3000" u="none" cap="none" strike="noStrike">
                <a:solidFill>
                  <a:schemeClr val="lt1"/>
                </a:solidFill>
                <a:latin typeface="Montserrat SemiBold"/>
                <a:ea typeface="Montserrat SemiBold"/>
                <a:cs typeface="Montserrat SemiBold"/>
                <a:sym typeface="Montserrat SemiBold"/>
              </a:rPr>
              <a:t>Data processes</a:t>
            </a:r>
            <a:endParaRPr b="0" i="0" sz="3000" u="none" cap="none" strike="noStrike">
              <a:solidFill>
                <a:schemeClr val="lt1"/>
              </a:solidFill>
              <a:latin typeface="Montserrat SemiBold"/>
              <a:ea typeface="Montserrat SemiBold"/>
              <a:cs typeface="Montserrat SemiBold"/>
              <a:sym typeface="Montserrat SemiBold"/>
            </a:endParaRPr>
          </a:p>
        </p:txBody>
      </p:sp>
      <p:sp>
        <p:nvSpPr>
          <p:cNvPr id="392" name="Google Shape;392;g34d2176635f_3_75"/>
          <p:cNvSpPr/>
          <p:nvPr/>
        </p:nvSpPr>
        <p:spPr>
          <a:xfrm>
            <a:off x="5021350" y="3605325"/>
            <a:ext cx="4028700" cy="800400"/>
          </a:xfrm>
          <a:prstGeom prst="roundRect">
            <a:avLst>
              <a:gd fmla="val 16667" name="adj"/>
            </a:avLst>
          </a:prstGeom>
          <a:solidFill>
            <a:srgbClr val="8E7C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5100"/>
              <a:buFont typeface="Arial"/>
              <a:buNone/>
            </a:pPr>
            <a:r>
              <a:rPr b="0" i="0" lang="en-US" sz="3000" u="none" cap="none" strike="noStrike">
                <a:solidFill>
                  <a:schemeClr val="lt1"/>
                </a:solidFill>
                <a:latin typeface="Montserrat SemiBold"/>
                <a:ea typeface="Montserrat SemiBold"/>
                <a:cs typeface="Montserrat SemiBold"/>
                <a:sym typeface="Montserrat SemiBold"/>
              </a:rPr>
              <a:t>Hướng tiếp cận thiết kế</a:t>
            </a:r>
            <a:endParaRPr b="0" i="0" sz="3000" u="none" cap="none" strike="noStrike">
              <a:solidFill>
                <a:schemeClr val="lt1"/>
              </a:solidFill>
              <a:latin typeface="Montserrat SemiBold"/>
              <a:ea typeface="Montserrat SemiBold"/>
              <a:cs typeface="Montserrat SemiBold"/>
              <a:sym typeface="Montserrat Semi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cxnSp>
        <p:nvCxnSpPr>
          <p:cNvPr id="397" name="Google Shape;397;g34d2176635f_3_21"/>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398" name="Google Shape;398;g34d2176635f_3_21"/>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Data Lake </a:t>
            </a:r>
            <a:endParaRPr b="0" i="0" sz="1400" u="none" cap="none" strike="noStrike">
              <a:solidFill>
                <a:srgbClr val="000000"/>
              </a:solidFill>
              <a:latin typeface="Arial"/>
              <a:ea typeface="Arial"/>
              <a:cs typeface="Arial"/>
              <a:sym typeface="Arial"/>
            </a:endParaRPr>
          </a:p>
        </p:txBody>
      </p:sp>
      <p:sp>
        <p:nvSpPr>
          <p:cNvPr id="399" name="Google Shape;399;g34d2176635f_3_21"/>
          <p:cNvSpPr/>
          <p:nvPr/>
        </p:nvSpPr>
        <p:spPr>
          <a:xfrm>
            <a:off x="181100" y="532131"/>
            <a:ext cx="28545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Định nghĩa</a:t>
            </a:r>
            <a:endParaRPr b="1" i="0" sz="1300" u="none" cap="none" strike="noStrike">
              <a:solidFill>
                <a:schemeClr val="lt1"/>
              </a:solidFill>
              <a:latin typeface="Roboto"/>
              <a:ea typeface="Roboto"/>
              <a:cs typeface="Roboto"/>
              <a:sym typeface="Roboto"/>
            </a:endParaRPr>
          </a:p>
        </p:txBody>
      </p:sp>
      <p:sp>
        <p:nvSpPr>
          <p:cNvPr id="400" name="Google Shape;400;g34d2176635f_3_21"/>
          <p:cNvSpPr/>
          <p:nvPr/>
        </p:nvSpPr>
        <p:spPr>
          <a:xfrm>
            <a:off x="3596857" y="558925"/>
            <a:ext cx="1717500" cy="317100"/>
          </a:xfrm>
          <a:prstGeom prst="roundRect">
            <a:avLst>
              <a:gd fmla="val 16667" name="adj"/>
            </a:avLst>
          </a:prstGeom>
          <a:solidFill>
            <a:srgbClr val="DD7E6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Ưu điểm</a:t>
            </a:r>
            <a:endParaRPr b="1" i="0" sz="1300" u="none" cap="none" strike="noStrike">
              <a:solidFill>
                <a:schemeClr val="lt1"/>
              </a:solidFill>
              <a:latin typeface="Roboto"/>
              <a:ea typeface="Roboto"/>
              <a:cs typeface="Roboto"/>
              <a:sym typeface="Roboto"/>
            </a:endParaRPr>
          </a:p>
        </p:txBody>
      </p:sp>
      <p:sp>
        <p:nvSpPr>
          <p:cNvPr id="401" name="Google Shape;401;g34d2176635f_3_21"/>
          <p:cNvSpPr/>
          <p:nvPr/>
        </p:nvSpPr>
        <p:spPr>
          <a:xfrm>
            <a:off x="6268800" y="558925"/>
            <a:ext cx="2376300" cy="317100"/>
          </a:xfrm>
          <a:prstGeom prst="roundRect">
            <a:avLst>
              <a:gd fmla="val 16667" name="adj"/>
            </a:avLst>
          </a:prstGeom>
          <a:solidFill>
            <a:srgbClr val="E06666"/>
          </a:solidFill>
          <a:ln>
            <a:noFill/>
          </a:ln>
        </p:spPr>
        <p:txBody>
          <a:bodyPr anchorCtr="0" anchor="ctr" bIns="91425" lIns="91425" spcFirstLastPara="1" rIns="91425" wrap="square" tIns="91425">
            <a:noAutofit/>
          </a:bodyPr>
          <a:lstStyle/>
          <a:p>
            <a:pPr indent="0" lvl="0" marL="0" marR="0" rtl="0" algn="l">
              <a:lnSpc>
                <a:spcPct val="115833"/>
              </a:lnSpc>
              <a:spcBef>
                <a:spcPts val="0"/>
              </a:spcBef>
              <a:spcAft>
                <a:spcPts val="0"/>
              </a:spcAft>
              <a:buClr>
                <a:srgbClr val="000000"/>
              </a:buClr>
              <a:buSzPts val="1200"/>
              <a:buFont typeface="Arial"/>
              <a:buNone/>
            </a:pPr>
            <a:r>
              <a:rPr b="1" i="0" lang="en-US" sz="1200" u="none" cap="none" strike="noStrike">
                <a:solidFill>
                  <a:schemeClr val="lt1"/>
                </a:solidFill>
                <a:latin typeface="Arial"/>
                <a:ea typeface="Arial"/>
                <a:cs typeface="Arial"/>
                <a:sym typeface="Arial"/>
              </a:rPr>
              <a:t>        Bottoms-up Approach</a:t>
            </a:r>
            <a:endParaRPr b="1" i="0" sz="1300" u="none" cap="none" strike="noStrike">
              <a:solidFill>
                <a:schemeClr val="lt1"/>
              </a:solidFill>
              <a:latin typeface="Arial"/>
              <a:ea typeface="Arial"/>
              <a:cs typeface="Arial"/>
              <a:sym typeface="Arial"/>
            </a:endParaRPr>
          </a:p>
        </p:txBody>
      </p:sp>
      <p:cxnSp>
        <p:nvCxnSpPr>
          <p:cNvPr id="402" name="Google Shape;402;g34d2176635f_3_21"/>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403" name="Google Shape;403;g34d2176635f_3_21"/>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404" name="Google Shape;404;g34d2176635f_3_21"/>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25</a:t>
            </a:r>
            <a:endParaRPr b="0" i="0" sz="1400" u="none" cap="none" strike="noStrike">
              <a:solidFill>
                <a:srgbClr val="000000"/>
              </a:solidFill>
              <a:latin typeface="Arial"/>
              <a:ea typeface="Arial"/>
              <a:cs typeface="Arial"/>
              <a:sym typeface="Arial"/>
            </a:endParaRPr>
          </a:p>
        </p:txBody>
      </p:sp>
      <p:sp>
        <p:nvSpPr>
          <p:cNvPr id="405" name="Google Shape;405;g34d2176635f_3_21"/>
          <p:cNvSpPr txBox="1"/>
          <p:nvPr/>
        </p:nvSpPr>
        <p:spPr>
          <a:xfrm>
            <a:off x="1166600" y="981150"/>
            <a:ext cx="1869000" cy="1818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US" sz="1200" u="none" cap="none" strike="noStrike">
                <a:solidFill>
                  <a:schemeClr val="dk1"/>
                </a:solidFill>
                <a:latin typeface="Arial"/>
                <a:ea typeface="Arial"/>
                <a:cs typeface="Arial"/>
                <a:sym typeface="Arial"/>
              </a:rPr>
              <a:t>Data Lake</a:t>
            </a:r>
            <a:r>
              <a:rPr b="0" i="0" lang="en-US" sz="1200" u="none" cap="none" strike="noStrike">
                <a:solidFill>
                  <a:schemeClr val="dk1"/>
                </a:solidFill>
                <a:latin typeface="Arial"/>
                <a:ea typeface="Arial"/>
                <a:cs typeface="Arial"/>
                <a:sym typeface="Arial"/>
              </a:rPr>
              <a:t> là một kho lưu trữ tập trung, có khả năng chứa lượng lớn dữ liệu từ nhiều nguồn khác nhau, cả có cấu trúc (structured), bán cấu trúc (semi-structured) và không cấu trúc (unstructured).</a:t>
            </a:r>
            <a:endParaRPr b="0" i="0" sz="1800" u="none" cap="none" strike="noStrike">
              <a:solidFill>
                <a:schemeClr val="dk2"/>
              </a:solidFill>
              <a:latin typeface="Arial"/>
              <a:ea typeface="Arial"/>
              <a:cs typeface="Arial"/>
              <a:sym typeface="Arial"/>
            </a:endParaRPr>
          </a:p>
        </p:txBody>
      </p:sp>
      <p:pic>
        <p:nvPicPr>
          <p:cNvPr id="406" name="Google Shape;406;g34d2176635f_3_21"/>
          <p:cNvPicPr preferRelativeResize="0"/>
          <p:nvPr/>
        </p:nvPicPr>
        <p:blipFill rotWithShape="1">
          <a:blip r:embed="rId3">
            <a:alphaModFix/>
          </a:blip>
          <a:srcRect b="0" l="0" r="0" t="0"/>
          <a:stretch/>
        </p:blipFill>
        <p:spPr>
          <a:xfrm>
            <a:off x="181100" y="1366025"/>
            <a:ext cx="905149" cy="905149"/>
          </a:xfrm>
          <a:prstGeom prst="rect">
            <a:avLst/>
          </a:prstGeom>
          <a:noFill/>
          <a:ln>
            <a:noFill/>
          </a:ln>
        </p:spPr>
      </p:pic>
      <p:sp>
        <p:nvSpPr>
          <p:cNvPr id="407" name="Google Shape;407;g34d2176635f_3_21"/>
          <p:cNvSpPr txBox="1"/>
          <p:nvPr/>
        </p:nvSpPr>
        <p:spPr>
          <a:xfrm>
            <a:off x="1166600" y="2799175"/>
            <a:ext cx="1869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n-US" sz="1200" u="none" cap="none" strike="noStrike">
                <a:solidFill>
                  <a:schemeClr val="dk1"/>
                </a:solidFill>
                <a:latin typeface="Arial"/>
                <a:ea typeface="Arial"/>
                <a:cs typeface="Arial"/>
                <a:sym typeface="Arial"/>
              </a:rPr>
              <a:t>Dữ liệu trong Data Lake thường được lưu ở </a:t>
            </a:r>
            <a:r>
              <a:rPr b="1" i="0" lang="en-US" sz="1200" u="none" cap="none" strike="noStrike">
                <a:solidFill>
                  <a:schemeClr val="dk1"/>
                </a:solidFill>
                <a:latin typeface="Arial"/>
                <a:ea typeface="Arial"/>
                <a:cs typeface="Arial"/>
                <a:sym typeface="Arial"/>
              </a:rPr>
              <a:t>dạng gốc (raw format)</a:t>
            </a:r>
            <a:r>
              <a:rPr b="0" i="0" lang="en-US" sz="1200" u="none" cap="none" strike="noStrike">
                <a:solidFill>
                  <a:schemeClr val="dk1"/>
                </a:solidFill>
                <a:latin typeface="Arial"/>
                <a:ea typeface="Arial"/>
                <a:cs typeface="Arial"/>
                <a:sym typeface="Arial"/>
              </a:rPr>
              <a:t> cho đến khi có nhu cầu xử lý hoặc phân tích.</a:t>
            </a:r>
            <a:endParaRPr b="0" i="0" sz="1800" u="none" cap="none" strike="noStrike">
              <a:solidFill>
                <a:schemeClr val="dk2"/>
              </a:solidFill>
              <a:latin typeface="Arial"/>
              <a:ea typeface="Arial"/>
              <a:cs typeface="Arial"/>
              <a:sym typeface="Arial"/>
            </a:endParaRPr>
          </a:p>
        </p:txBody>
      </p:sp>
      <p:pic>
        <p:nvPicPr>
          <p:cNvPr id="408" name="Google Shape;408;g34d2176635f_3_21"/>
          <p:cNvPicPr preferRelativeResize="0"/>
          <p:nvPr/>
        </p:nvPicPr>
        <p:blipFill rotWithShape="1">
          <a:blip r:embed="rId4">
            <a:alphaModFix/>
          </a:blip>
          <a:srcRect b="0" l="0" r="0" t="0"/>
          <a:stretch/>
        </p:blipFill>
        <p:spPr>
          <a:xfrm>
            <a:off x="79575" y="2684325"/>
            <a:ext cx="1108200" cy="1108200"/>
          </a:xfrm>
          <a:prstGeom prst="rect">
            <a:avLst/>
          </a:prstGeom>
          <a:noFill/>
          <a:ln>
            <a:noFill/>
          </a:ln>
        </p:spPr>
      </p:pic>
      <p:sp>
        <p:nvSpPr>
          <p:cNvPr id="409" name="Google Shape;409;g34d2176635f_3_21"/>
          <p:cNvSpPr txBox="1"/>
          <p:nvPr/>
        </p:nvSpPr>
        <p:spPr>
          <a:xfrm>
            <a:off x="4428563" y="1077650"/>
            <a:ext cx="1062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Linh hoạt</a:t>
            </a:r>
            <a:endParaRPr b="0" i="0" sz="1800" u="none" cap="none" strike="noStrike">
              <a:solidFill>
                <a:schemeClr val="dk2"/>
              </a:solidFill>
              <a:latin typeface="Arial"/>
              <a:ea typeface="Arial"/>
              <a:cs typeface="Arial"/>
              <a:sym typeface="Arial"/>
            </a:endParaRPr>
          </a:p>
        </p:txBody>
      </p:sp>
      <p:sp>
        <p:nvSpPr>
          <p:cNvPr id="410" name="Google Shape;410;g34d2176635f_3_21"/>
          <p:cNvSpPr txBox="1"/>
          <p:nvPr/>
        </p:nvSpPr>
        <p:spPr>
          <a:xfrm>
            <a:off x="4382813" y="1709638"/>
            <a:ext cx="1153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Chi phí thấp</a:t>
            </a:r>
            <a:endParaRPr b="0" i="0" sz="1800" u="none" cap="none" strike="noStrike">
              <a:solidFill>
                <a:schemeClr val="dk2"/>
              </a:solidFill>
              <a:latin typeface="Arial"/>
              <a:ea typeface="Arial"/>
              <a:cs typeface="Arial"/>
              <a:sym typeface="Arial"/>
            </a:endParaRPr>
          </a:p>
        </p:txBody>
      </p:sp>
      <p:sp>
        <p:nvSpPr>
          <p:cNvPr id="411" name="Google Shape;411;g34d2176635f_3_21"/>
          <p:cNvSpPr txBox="1"/>
          <p:nvPr/>
        </p:nvSpPr>
        <p:spPr>
          <a:xfrm>
            <a:off x="4428563" y="2218388"/>
            <a:ext cx="1062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Dễ mở rộng</a:t>
            </a:r>
            <a:endParaRPr b="0" i="0" sz="1800" u="none" cap="none" strike="noStrike">
              <a:solidFill>
                <a:schemeClr val="dk2"/>
              </a:solidFill>
              <a:latin typeface="Arial"/>
              <a:ea typeface="Arial"/>
              <a:cs typeface="Arial"/>
              <a:sym typeface="Arial"/>
            </a:endParaRPr>
          </a:p>
        </p:txBody>
      </p:sp>
      <p:sp>
        <p:nvSpPr>
          <p:cNvPr id="412" name="Google Shape;412;g34d2176635f_3_21"/>
          <p:cNvSpPr txBox="1"/>
          <p:nvPr/>
        </p:nvSpPr>
        <p:spPr>
          <a:xfrm>
            <a:off x="4428563" y="2727150"/>
            <a:ext cx="11535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Hỗ trợ phân tích nâng cao</a:t>
            </a:r>
            <a:endParaRPr b="0" i="0" sz="1800" u="none" cap="none" strike="noStrike">
              <a:solidFill>
                <a:schemeClr val="dk2"/>
              </a:solidFill>
              <a:latin typeface="Arial"/>
              <a:ea typeface="Arial"/>
              <a:cs typeface="Arial"/>
              <a:sym typeface="Arial"/>
            </a:endParaRPr>
          </a:p>
        </p:txBody>
      </p:sp>
      <p:sp>
        <p:nvSpPr>
          <p:cNvPr id="413" name="Google Shape;413;g34d2176635f_3_21"/>
          <p:cNvSpPr txBox="1"/>
          <p:nvPr/>
        </p:nvSpPr>
        <p:spPr>
          <a:xfrm>
            <a:off x="4392863" y="3526000"/>
            <a:ext cx="12249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Tích hợp với hệ thống BI,AI/ML</a:t>
            </a:r>
            <a:endParaRPr b="0" i="0" sz="1800" u="none" cap="none" strike="noStrike">
              <a:solidFill>
                <a:schemeClr val="dk2"/>
              </a:solidFill>
              <a:latin typeface="Arial"/>
              <a:ea typeface="Arial"/>
              <a:cs typeface="Arial"/>
              <a:sym typeface="Arial"/>
            </a:endParaRPr>
          </a:p>
        </p:txBody>
      </p:sp>
      <p:pic>
        <p:nvPicPr>
          <p:cNvPr id="414" name="Google Shape;414;g34d2176635f_3_21"/>
          <p:cNvPicPr preferRelativeResize="0"/>
          <p:nvPr/>
        </p:nvPicPr>
        <p:blipFill rotWithShape="1">
          <a:blip r:embed="rId5">
            <a:alphaModFix/>
          </a:blip>
          <a:srcRect b="0" l="0" r="0" t="0"/>
          <a:stretch/>
        </p:blipFill>
        <p:spPr>
          <a:xfrm>
            <a:off x="3582538" y="897813"/>
            <a:ext cx="728975" cy="728975"/>
          </a:xfrm>
          <a:prstGeom prst="rect">
            <a:avLst/>
          </a:prstGeom>
          <a:noFill/>
          <a:ln>
            <a:noFill/>
          </a:ln>
        </p:spPr>
      </p:pic>
      <p:pic>
        <p:nvPicPr>
          <p:cNvPr id="415" name="Google Shape;415;g34d2176635f_3_21"/>
          <p:cNvPicPr preferRelativeResize="0"/>
          <p:nvPr/>
        </p:nvPicPr>
        <p:blipFill rotWithShape="1">
          <a:blip r:embed="rId6">
            <a:alphaModFix/>
          </a:blip>
          <a:srcRect b="0" l="0" r="0" t="0"/>
          <a:stretch/>
        </p:blipFill>
        <p:spPr>
          <a:xfrm>
            <a:off x="3526238" y="1454500"/>
            <a:ext cx="728975" cy="587725"/>
          </a:xfrm>
          <a:prstGeom prst="rect">
            <a:avLst/>
          </a:prstGeom>
          <a:noFill/>
          <a:ln>
            <a:noFill/>
          </a:ln>
        </p:spPr>
      </p:pic>
      <p:pic>
        <p:nvPicPr>
          <p:cNvPr id="416" name="Google Shape;416;g34d2176635f_3_21"/>
          <p:cNvPicPr preferRelativeResize="0"/>
          <p:nvPr/>
        </p:nvPicPr>
        <p:blipFill rotWithShape="1">
          <a:blip r:embed="rId7">
            <a:alphaModFix/>
          </a:blip>
          <a:srcRect b="0" l="0" r="0" t="0"/>
          <a:stretch/>
        </p:blipFill>
        <p:spPr>
          <a:xfrm>
            <a:off x="3596863" y="2102625"/>
            <a:ext cx="587725" cy="587725"/>
          </a:xfrm>
          <a:prstGeom prst="rect">
            <a:avLst/>
          </a:prstGeom>
          <a:noFill/>
          <a:ln>
            <a:noFill/>
          </a:ln>
        </p:spPr>
      </p:pic>
      <p:pic>
        <p:nvPicPr>
          <p:cNvPr id="417" name="Google Shape;417;g34d2176635f_3_21"/>
          <p:cNvPicPr preferRelativeResize="0"/>
          <p:nvPr/>
        </p:nvPicPr>
        <p:blipFill rotWithShape="1">
          <a:blip r:embed="rId8">
            <a:alphaModFix/>
          </a:blip>
          <a:srcRect b="0" l="0" r="0" t="0"/>
          <a:stretch/>
        </p:blipFill>
        <p:spPr>
          <a:xfrm>
            <a:off x="3596850" y="2750750"/>
            <a:ext cx="587725" cy="587725"/>
          </a:xfrm>
          <a:prstGeom prst="rect">
            <a:avLst/>
          </a:prstGeom>
          <a:noFill/>
          <a:ln>
            <a:noFill/>
          </a:ln>
        </p:spPr>
      </p:pic>
      <p:pic>
        <p:nvPicPr>
          <p:cNvPr id="418" name="Google Shape;418;g34d2176635f_3_21"/>
          <p:cNvPicPr preferRelativeResize="0"/>
          <p:nvPr/>
        </p:nvPicPr>
        <p:blipFill rotWithShape="1">
          <a:blip r:embed="rId9">
            <a:alphaModFix/>
          </a:blip>
          <a:srcRect b="0" l="0" r="0" t="0"/>
          <a:stretch/>
        </p:blipFill>
        <p:spPr>
          <a:xfrm>
            <a:off x="3570275" y="3575000"/>
            <a:ext cx="640900" cy="640900"/>
          </a:xfrm>
          <a:prstGeom prst="rect">
            <a:avLst/>
          </a:prstGeom>
          <a:noFill/>
          <a:ln>
            <a:noFill/>
          </a:ln>
        </p:spPr>
      </p:pic>
      <p:pic>
        <p:nvPicPr>
          <p:cNvPr id="419" name="Google Shape;419;g34d2176635f_3_21"/>
          <p:cNvPicPr preferRelativeResize="0"/>
          <p:nvPr/>
        </p:nvPicPr>
        <p:blipFill rotWithShape="1">
          <a:blip r:embed="rId10">
            <a:alphaModFix/>
          </a:blip>
          <a:srcRect b="0" l="0" r="0" t="0"/>
          <a:stretch/>
        </p:blipFill>
        <p:spPr>
          <a:xfrm>
            <a:off x="5896550" y="960943"/>
            <a:ext cx="1224900" cy="2072038"/>
          </a:xfrm>
          <a:prstGeom prst="rect">
            <a:avLst/>
          </a:prstGeom>
          <a:noFill/>
          <a:ln>
            <a:noFill/>
          </a:ln>
        </p:spPr>
      </p:pic>
      <p:sp>
        <p:nvSpPr>
          <p:cNvPr id="420" name="Google Shape;420;g34d2176635f_3_21"/>
          <p:cNvSpPr txBox="1"/>
          <p:nvPr/>
        </p:nvSpPr>
        <p:spPr>
          <a:xfrm>
            <a:off x="7134900" y="1086138"/>
            <a:ext cx="1510200" cy="22950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Thu thập dữ liệu từ các nguồn ngay lập tức vào Data Lake.</a:t>
            </a:r>
            <a:endParaRPr b="0" i="0" sz="1200" u="none" cap="none" strike="noStrike">
              <a:solidFill>
                <a:schemeClr val="dk1"/>
              </a:solidFill>
              <a:latin typeface="Arial"/>
              <a:ea typeface="Arial"/>
              <a:cs typeface="Arial"/>
              <a:sym typeface="Arial"/>
            </a:endParaRPr>
          </a:p>
          <a:p>
            <a:pPr indent="0" lvl="0" marL="0" marR="0" rtl="0" algn="l">
              <a:lnSpc>
                <a:spcPct val="115833"/>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15833"/>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15833"/>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Sau đó mới xây dựng các tầng xử lý, phân tích và báo cáo.</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2"/>
              </a:solidFill>
              <a:latin typeface="Arial"/>
              <a:ea typeface="Arial"/>
              <a:cs typeface="Arial"/>
              <a:sym typeface="Arial"/>
            </a:endParaRPr>
          </a:p>
        </p:txBody>
      </p:sp>
      <p:pic>
        <p:nvPicPr>
          <p:cNvPr id="421" name="Google Shape;421;g34d2176635f_3_21"/>
          <p:cNvPicPr preferRelativeResize="0"/>
          <p:nvPr/>
        </p:nvPicPr>
        <p:blipFill rotWithShape="1">
          <a:blip r:embed="rId11">
            <a:alphaModFix/>
          </a:blip>
          <a:srcRect b="0" l="0" r="0" t="0"/>
          <a:stretch/>
        </p:blipFill>
        <p:spPr>
          <a:xfrm>
            <a:off x="6459224" y="3338474"/>
            <a:ext cx="418200" cy="418200"/>
          </a:xfrm>
          <a:prstGeom prst="rect">
            <a:avLst/>
          </a:prstGeom>
          <a:noFill/>
          <a:ln>
            <a:noFill/>
          </a:ln>
        </p:spPr>
      </p:pic>
      <p:sp>
        <p:nvSpPr>
          <p:cNvPr id="422" name="Google Shape;422;g34d2176635f_3_21"/>
          <p:cNvSpPr txBox="1"/>
          <p:nvPr/>
        </p:nvSpPr>
        <p:spPr>
          <a:xfrm>
            <a:off x="7121450" y="3253600"/>
            <a:ext cx="1869000" cy="10113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chemeClr val="dk1"/>
              </a:buClr>
              <a:buSzPts val="1100"/>
              <a:buFont typeface="Arial"/>
              <a:buNone/>
            </a:pPr>
            <a:r>
              <a:rPr b="0" i="0" lang="en-US" sz="1200" u="none" cap="none" strike="noStrike">
                <a:solidFill>
                  <a:schemeClr val="dk1"/>
                </a:solidFill>
                <a:latin typeface="Arial"/>
                <a:ea typeface="Arial"/>
                <a:cs typeface="Arial"/>
                <a:sym typeface="Arial"/>
              </a:rPr>
              <a:t>Phù hợp với tổ chức cần nhanh chóng thu thập dữ liệu, linh hoạt thay đổi quy trình.</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cxnSp>
        <p:nvCxnSpPr>
          <p:cNvPr id="427" name="Google Shape;427;g357eb2a2e1d_1_90"/>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428" name="Google Shape;428;g357eb2a2e1d_1_90"/>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Data Lake </a:t>
            </a:r>
            <a:endParaRPr b="0" i="0" sz="1400" u="none" cap="none" strike="noStrike">
              <a:solidFill>
                <a:srgbClr val="000000"/>
              </a:solidFill>
              <a:latin typeface="Arial"/>
              <a:ea typeface="Arial"/>
              <a:cs typeface="Arial"/>
              <a:sym typeface="Arial"/>
            </a:endParaRPr>
          </a:p>
        </p:txBody>
      </p:sp>
      <p:sp>
        <p:nvSpPr>
          <p:cNvPr id="429" name="Google Shape;429;g357eb2a2e1d_1_90"/>
          <p:cNvSpPr/>
          <p:nvPr/>
        </p:nvSpPr>
        <p:spPr>
          <a:xfrm>
            <a:off x="181100" y="400200"/>
            <a:ext cx="84867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lang="en-US" sz="1300">
                <a:solidFill>
                  <a:schemeClr val="lt1"/>
                </a:solidFill>
                <a:latin typeface="Roboto"/>
                <a:ea typeface="Roboto"/>
                <a:cs typeface="Roboto"/>
                <a:sym typeface="Roboto"/>
              </a:rPr>
              <a:t>Đặc điểm của Data Lake</a:t>
            </a:r>
            <a:endParaRPr b="1" i="0" sz="1300" u="none" cap="none" strike="noStrike">
              <a:solidFill>
                <a:schemeClr val="lt1"/>
              </a:solidFill>
              <a:latin typeface="Roboto"/>
              <a:ea typeface="Roboto"/>
              <a:cs typeface="Roboto"/>
              <a:sym typeface="Roboto"/>
            </a:endParaRPr>
          </a:p>
        </p:txBody>
      </p:sp>
      <p:cxnSp>
        <p:nvCxnSpPr>
          <p:cNvPr id="430" name="Google Shape;430;g357eb2a2e1d_1_90"/>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431" name="Google Shape;431;g357eb2a2e1d_1_90"/>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432" name="Google Shape;432;g357eb2a2e1d_1_90"/>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25</a:t>
            </a:r>
            <a:endParaRPr b="0" i="0" sz="1400" u="none" cap="none" strike="noStrike">
              <a:solidFill>
                <a:srgbClr val="000000"/>
              </a:solidFill>
              <a:latin typeface="Arial"/>
              <a:ea typeface="Arial"/>
              <a:cs typeface="Arial"/>
              <a:sym typeface="Arial"/>
            </a:endParaRPr>
          </a:p>
        </p:txBody>
      </p:sp>
      <p:sp>
        <p:nvSpPr>
          <p:cNvPr id="433" name="Google Shape;433;g357eb2a2e1d_1_90"/>
          <p:cNvSpPr/>
          <p:nvPr/>
        </p:nvSpPr>
        <p:spPr>
          <a:xfrm>
            <a:off x="547049" y="828100"/>
            <a:ext cx="2057400" cy="317100"/>
          </a:xfrm>
          <a:prstGeom prst="roundRect">
            <a:avLst>
              <a:gd fmla="val 16667" name="adj"/>
            </a:avLst>
          </a:prstGeom>
          <a:solidFill>
            <a:srgbClr val="DD7E6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lang="en-US" sz="1300">
                <a:solidFill>
                  <a:schemeClr val="lt1"/>
                </a:solidFill>
                <a:latin typeface="Roboto"/>
                <a:ea typeface="Roboto"/>
                <a:cs typeface="Roboto"/>
                <a:sym typeface="Roboto"/>
              </a:rPr>
              <a:t>Hệ thống tệp nâng cao</a:t>
            </a:r>
            <a:endParaRPr b="1" i="0" sz="1300" u="none" cap="none" strike="noStrike">
              <a:solidFill>
                <a:schemeClr val="lt1"/>
              </a:solidFill>
              <a:latin typeface="Roboto"/>
              <a:ea typeface="Roboto"/>
              <a:cs typeface="Roboto"/>
              <a:sym typeface="Roboto"/>
            </a:endParaRPr>
          </a:p>
        </p:txBody>
      </p:sp>
      <p:sp>
        <p:nvSpPr>
          <p:cNvPr id="434" name="Google Shape;434;g357eb2a2e1d_1_90"/>
          <p:cNvSpPr/>
          <p:nvPr/>
        </p:nvSpPr>
        <p:spPr>
          <a:xfrm>
            <a:off x="3395750" y="828100"/>
            <a:ext cx="2376300" cy="317100"/>
          </a:xfrm>
          <a:prstGeom prst="roundRect">
            <a:avLst>
              <a:gd fmla="val 16667" name="adj"/>
            </a:avLst>
          </a:prstGeom>
          <a:solidFill>
            <a:srgbClr val="E06666"/>
          </a:solidFill>
          <a:ln>
            <a:noFill/>
          </a:ln>
        </p:spPr>
        <p:txBody>
          <a:bodyPr anchorCtr="0" anchor="ctr" bIns="91425" lIns="91425" spcFirstLastPara="1" rIns="91425" wrap="square" tIns="91425">
            <a:noAutofit/>
          </a:bodyPr>
          <a:lstStyle/>
          <a:p>
            <a:pPr indent="0" lvl="0" marL="0" marR="0" rtl="0" algn="l">
              <a:lnSpc>
                <a:spcPct val="115833"/>
              </a:lnSpc>
              <a:spcBef>
                <a:spcPts val="0"/>
              </a:spcBef>
              <a:spcAft>
                <a:spcPts val="0"/>
              </a:spcAft>
              <a:buClr>
                <a:srgbClr val="000000"/>
              </a:buClr>
              <a:buSzPts val="1200"/>
              <a:buFont typeface="Arial"/>
              <a:buNone/>
            </a:pPr>
            <a:r>
              <a:rPr b="1" lang="en-US" sz="1200">
                <a:solidFill>
                  <a:schemeClr val="lt1"/>
                </a:solidFill>
              </a:rPr>
              <a:t>             Object Storage</a:t>
            </a:r>
            <a:endParaRPr b="1" i="0" sz="1300" u="none" cap="none" strike="noStrike">
              <a:solidFill>
                <a:schemeClr val="lt1"/>
              </a:solidFill>
              <a:latin typeface="Arial"/>
              <a:ea typeface="Arial"/>
              <a:cs typeface="Arial"/>
              <a:sym typeface="Arial"/>
            </a:endParaRPr>
          </a:p>
        </p:txBody>
      </p:sp>
      <p:sp>
        <p:nvSpPr>
          <p:cNvPr id="435" name="Google Shape;435;g357eb2a2e1d_1_90"/>
          <p:cNvSpPr/>
          <p:nvPr/>
        </p:nvSpPr>
        <p:spPr>
          <a:xfrm>
            <a:off x="6349400" y="828100"/>
            <a:ext cx="2376300" cy="317100"/>
          </a:xfrm>
          <a:prstGeom prst="roundRect">
            <a:avLst>
              <a:gd fmla="val 16667" name="adj"/>
            </a:avLst>
          </a:prstGeom>
          <a:solidFill>
            <a:srgbClr val="F1C232"/>
          </a:solidFill>
          <a:ln>
            <a:noFill/>
          </a:ln>
        </p:spPr>
        <p:txBody>
          <a:bodyPr anchorCtr="0" anchor="ctr" bIns="91425" lIns="91425" spcFirstLastPara="1" rIns="91425" wrap="square" tIns="91425">
            <a:noAutofit/>
          </a:bodyPr>
          <a:lstStyle/>
          <a:p>
            <a:pPr indent="0" lvl="0" marL="0" marR="0" rtl="0" algn="l">
              <a:lnSpc>
                <a:spcPct val="115833"/>
              </a:lnSpc>
              <a:spcBef>
                <a:spcPts val="0"/>
              </a:spcBef>
              <a:spcAft>
                <a:spcPts val="0"/>
              </a:spcAft>
              <a:buClr>
                <a:srgbClr val="000000"/>
              </a:buClr>
              <a:buSzPts val="1200"/>
              <a:buFont typeface="Arial"/>
              <a:buNone/>
            </a:pPr>
            <a:r>
              <a:rPr b="1" i="0" lang="en-US" sz="1200" u="none" cap="none" strike="noStrike">
                <a:solidFill>
                  <a:schemeClr val="lt1"/>
                </a:solidFill>
                <a:latin typeface="Arial"/>
                <a:ea typeface="Arial"/>
                <a:cs typeface="Arial"/>
                <a:sym typeface="Arial"/>
              </a:rPr>
              <a:t>            </a:t>
            </a:r>
            <a:r>
              <a:rPr b="1" lang="en-US" sz="1200">
                <a:solidFill>
                  <a:schemeClr val="lt1"/>
                </a:solidFill>
              </a:rPr>
              <a:t>Schema on Read</a:t>
            </a:r>
            <a:endParaRPr b="1" i="0" sz="1300" u="none" cap="none" strike="noStrike">
              <a:solidFill>
                <a:schemeClr val="lt1"/>
              </a:solidFill>
              <a:latin typeface="Arial"/>
              <a:ea typeface="Arial"/>
              <a:cs typeface="Arial"/>
              <a:sym typeface="Arial"/>
            </a:endParaRPr>
          </a:p>
        </p:txBody>
      </p:sp>
      <p:sp>
        <p:nvSpPr>
          <p:cNvPr id="436" name="Google Shape;436;g357eb2a2e1d_1_90"/>
          <p:cNvSpPr txBox="1"/>
          <p:nvPr/>
        </p:nvSpPr>
        <p:spPr>
          <a:xfrm>
            <a:off x="547050" y="1256000"/>
            <a:ext cx="2376300" cy="1386900"/>
          </a:xfrm>
          <a:prstGeom prst="rect">
            <a:avLst/>
          </a:prstGeom>
          <a:noFill/>
          <a:ln>
            <a:noFill/>
          </a:ln>
        </p:spPr>
        <p:txBody>
          <a:bodyPr anchorCtr="0" anchor="t" bIns="91425" lIns="91425" spcFirstLastPara="1" rIns="91425" wrap="square" tIns="91425">
            <a:noAutofit/>
          </a:bodyPr>
          <a:lstStyle/>
          <a:p>
            <a:pPr indent="0" lvl="0" marL="0" rtl="0" algn="l">
              <a:lnSpc>
                <a:spcPct val="115833"/>
              </a:lnSpc>
              <a:spcBef>
                <a:spcPts val="0"/>
              </a:spcBef>
              <a:spcAft>
                <a:spcPts val="0"/>
              </a:spcAft>
              <a:buNone/>
            </a:pPr>
            <a:r>
              <a:rPr b="1" lang="en-US" sz="1200">
                <a:solidFill>
                  <a:schemeClr val="dk1"/>
                </a:solidFill>
                <a:latin typeface="Times New Roman"/>
                <a:ea typeface="Times New Roman"/>
                <a:cs typeface="Times New Roman"/>
                <a:sym typeface="Times New Roman"/>
              </a:rPr>
              <a:t>D</a:t>
            </a:r>
            <a:r>
              <a:rPr b="1" lang="en-US" sz="1100">
                <a:solidFill>
                  <a:schemeClr val="dk1"/>
                </a:solidFill>
              </a:rPr>
              <a:t>ata Lake</a:t>
            </a:r>
            <a:r>
              <a:rPr lang="en-US" sz="1100">
                <a:solidFill>
                  <a:schemeClr val="dk1"/>
                </a:solidFill>
              </a:rPr>
              <a:t> đơn giản chỉ là </a:t>
            </a:r>
            <a:r>
              <a:rPr b="1" lang="en-US" sz="1100">
                <a:solidFill>
                  <a:srgbClr val="E69138"/>
                </a:solidFill>
              </a:rPr>
              <a:t>kho lưu trữ dữ liệu</a:t>
            </a:r>
            <a:r>
              <a:rPr lang="en-US" sz="1100">
                <a:solidFill>
                  <a:schemeClr val="dk1"/>
                </a:solidFill>
              </a:rPr>
              <a:t>, không có động cơ tính toán (compute engine) liên quan đến nó. Dữ liệu được lưu trữ dưới dạng </a:t>
            </a:r>
            <a:r>
              <a:rPr b="1" lang="en-US" sz="1100">
                <a:solidFill>
                  <a:srgbClr val="E69138"/>
                </a:solidFill>
              </a:rPr>
              <a:t>object storage</a:t>
            </a:r>
            <a:r>
              <a:rPr lang="en-US" sz="1100">
                <a:solidFill>
                  <a:schemeClr val="dk1"/>
                </a:solidFill>
              </a:rPr>
              <a:t> và không yêu cầu chuẩn hóa dữ liệu ngay khi nạp vào.</a:t>
            </a:r>
            <a:endParaRPr sz="1100">
              <a:solidFill>
                <a:schemeClr val="dk1"/>
              </a:solidFill>
            </a:endParaRPr>
          </a:p>
          <a:p>
            <a:pPr indent="0" lvl="0" marL="0" marR="0" rtl="0" algn="l">
              <a:lnSpc>
                <a:spcPct val="100000"/>
              </a:lnSpc>
              <a:spcBef>
                <a:spcPts val="0"/>
              </a:spcBef>
              <a:spcAft>
                <a:spcPts val="0"/>
              </a:spcAft>
              <a:buClr>
                <a:schemeClr val="dk1"/>
              </a:buClr>
              <a:buSzPts val="1100"/>
              <a:buFont typeface="Arial"/>
              <a:buNone/>
            </a:pPr>
            <a:r>
              <a:t/>
            </a:r>
            <a:endParaRPr b="1" sz="1200">
              <a:solidFill>
                <a:schemeClr val="dk1"/>
              </a:solidFill>
            </a:endParaRPr>
          </a:p>
        </p:txBody>
      </p:sp>
      <p:sp>
        <p:nvSpPr>
          <p:cNvPr id="437" name="Google Shape;437;g357eb2a2e1d_1_90"/>
          <p:cNvSpPr txBox="1"/>
          <p:nvPr/>
        </p:nvSpPr>
        <p:spPr>
          <a:xfrm>
            <a:off x="3395750" y="1256000"/>
            <a:ext cx="2376300" cy="1386900"/>
          </a:xfrm>
          <a:prstGeom prst="rect">
            <a:avLst/>
          </a:prstGeom>
          <a:noFill/>
          <a:ln>
            <a:noFill/>
          </a:ln>
        </p:spPr>
        <p:txBody>
          <a:bodyPr anchorCtr="0" anchor="t" bIns="91425" lIns="91425" spcFirstLastPara="1" rIns="91425" wrap="square" tIns="91425">
            <a:noAutofit/>
          </a:bodyPr>
          <a:lstStyle/>
          <a:p>
            <a:pPr indent="0" lvl="0" marL="0" rtl="0" algn="l">
              <a:lnSpc>
                <a:spcPct val="115833"/>
              </a:lnSpc>
              <a:spcBef>
                <a:spcPts val="0"/>
              </a:spcBef>
              <a:spcAft>
                <a:spcPts val="0"/>
              </a:spcAft>
              <a:buNone/>
            </a:pPr>
            <a:r>
              <a:rPr b="1" lang="en-US" sz="1100">
                <a:solidFill>
                  <a:schemeClr val="dk1"/>
                </a:solidFill>
              </a:rPr>
              <a:t>Data Lake</a:t>
            </a:r>
            <a:r>
              <a:rPr lang="en-US" sz="1100">
                <a:solidFill>
                  <a:schemeClr val="dk1"/>
                </a:solidFill>
              </a:rPr>
              <a:t> sử dụng </a:t>
            </a:r>
            <a:r>
              <a:rPr b="1" lang="en-US" sz="1100">
                <a:solidFill>
                  <a:srgbClr val="E69138"/>
                </a:solidFill>
              </a:rPr>
              <a:t>Object Storage </a:t>
            </a:r>
            <a:r>
              <a:rPr lang="en-US" sz="1100">
                <a:solidFill>
                  <a:schemeClr val="dk1"/>
                </a:solidFill>
              </a:rPr>
              <a:t>để lưu trữ dữ liệu không có cấu trúc hoặc bán cấu trúc. Dữ liệu trong object storage được lưu dưới dạng "đối tượng" (object), mỗi đối tượng bao gồm dữ liệu, siêu dữ liệu và một ID duy nhất. </a:t>
            </a:r>
            <a:endParaRPr sz="1100">
              <a:solidFill>
                <a:schemeClr val="dk1"/>
              </a:solidFill>
            </a:endParaRPr>
          </a:p>
          <a:p>
            <a:pPr indent="0" lvl="0" marL="0" rtl="0" algn="l">
              <a:lnSpc>
                <a:spcPct val="115833"/>
              </a:lnSpc>
              <a:spcBef>
                <a:spcPts val="0"/>
              </a:spcBef>
              <a:spcAft>
                <a:spcPts val="0"/>
              </a:spcAft>
              <a:buNone/>
            </a:pPr>
            <a:r>
              <a:t/>
            </a:r>
            <a:endParaRPr sz="1100">
              <a:solidFill>
                <a:schemeClr val="dk1"/>
              </a:solidFill>
            </a:endParaRPr>
          </a:p>
          <a:p>
            <a:pPr indent="0" lvl="0" marL="0" rtl="0" algn="l">
              <a:lnSpc>
                <a:spcPct val="115833"/>
              </a:lnSpc>
              <a:spcBef>
                <a:spcPts val="0"/>
              </a:spcBef>
              <a:spcAft>
                <a:spcPts val="0"/>
              </a:spcAft>
              <a:buNone/>
            </a:pPr>
            <a:r>
              <a:rPr lang="en-US" sz="1100">
                <a:solidFill>
                  <a:schemeClr val="dk1"/>
                </a:solidFill>
              </a:rPr>
              <a:t>Đây là phương thức lưu trữ lý tưởng cho </a:t>
            </a:r>
            <a:r>
              <a:rPr b="1" lang="en-US" sz="1100">
                <a:solidFill>
                  <a:schemeClr val="dk1"/>
                </a:solidFill>
              </a:rPr>
              <a:t>Data Lake </a:t>
            </a:r>
            <a:r>
              <a:rPr lang="en-US" sz="1100">
                <a:solidFill>
                  <a:schemeClr val="dk1"/>
                </a:solidFill>
              </a:rPr>
              <a:t>vì nó có thể chứa lượng dữ liệu rất lớn, bao gồm các loại dữ liệu khác nhau như văn bản, hình ảnh, video, và dữ liệu từ các cảm biến.</a:t>
            </a:r>
            <a:endParaRPr sz="1100">
              <a:solidFill>
                <a:schemeClr val="dk1"/>
              </a:solidFill>
            </a:endParaRPr>
          </a:p>
          <a:p>
            <a:pPr indent="0" lvl="0" marL="0" marR="0" rtl="0" algn="l">
              <a:lnSpc>
                <a:spcPct val="100000"/>
              </a:lnSpc>
              <a:spcBef>
                <a:spcPts val="0"/>
              </a:spcBef>
              <a:spcAft>
                <a:spcPts val="0"/>
              </a:spcAft>
              <a:buClr>
                <a:schemeClr val="dk1"/>
              </a:buClr>
              <a:buSzPts val="1100"/>
              <a:buFont typeface="Arial"/>
              <a:buNone/>
            </a:pPr>
            <a:r>
              <a:t/>
            </a:r>
            <a:endParaRPr b="1" sz="1200">
              <a:solidFill>
                <a:schemeClr val="dk1"/>
              </a:solidFill>
            </a:endParaRPr>
          </a:p>
        </p:txBody>
      </p:sp>
      <p:sp>
        <p:nvSpPr>
          <p:cNvPr id="438" name="Google Shape;438;g357eb2a2e1d_1_90"/>
          <p:cNvSpPr txBox="1"/>
          <p:nvPr/>
        </p:nvSpPr>
        <p:spPr>
          <a:xfrm>
            <a:off x="6244450" y="1304938"/>
            <a:ext cx="2376300" cy="1386900"/>
          </a:xfrm>
          <a:prstGeom prst="rect">
            <a:avLst/>
          </a:prstGeom>
          <a:noFill/>
          <a:ln>
            <a:noFill/>
          </a:ln>
        </p:spPr>
        <p:txBody>
          <a:bodyPr anchorCtr="0" anchor="t" bIns="91425" lIns="91425" spcFirstLastPara="1" rIns="91425" wrap="square" tIns="91425">
            <a:noAutofit/>
          </a:bodyPr>
          <a:lstStyle/>
          <a:p>
            <a:pPr indent="0" lvl="0" marL="0" rtl="0" algn="l">
              <a:lnSpc>
                <a:spcPct val="115833"/>
              </a:lnSpc>
              <a:spcBef>
                <a:spcPts val="0"/>
              </a:spcBef>
              <a:spcAft>
                <a:spcPts val="0"/>
              </a:spcAft>
              <a:buNone/>
            </a:pPr>
            <a:r>
              <a:rPr lang="en-US" sz="1100">
                <a:solidFill>
                  <a:schemeClr val="dk1"/>
                </a:solidFill>
              </a:rPr>
              <a:t>Dữ liệu trong </a:t>
            </a:r>
            <a:r>
              <a:rPr b="1" lang="en-US" sz="1100">
                <a:solidFill>
                  <a:schemeClr val="dk1"/>
                </a:solidFill>
              </a:rPr>
              <a:t>Data Lake </a:t>
            </a:r>
            <a:r>
              <a:rPr lang="en-US" sz="1100">
                <a:solidFill>
                  <a:schemeClr val="dk1"/>
                </a:solidFill>
              </a:rPr>
              <a:t>thường được lưu ở dạng tự nhiên (raw format). </a:t>
            </a:r>
            <a:endParaRPr sz="1100">
              <a:solidFill>
                <a:schemeClr val="dk1"/>
              </a:solidFill>
            </a:endParaRPr>
          </a:p>
          <a:p>
            <a:pPr indent="0" lvl="0" marL="0" rtl="0" algn="l">
              <a:lnSpc>
                <a:spcPct val="115833"/>
              </a:lnSpc>
              <a:spcBef>
                <a:spcPts val="0"/>
              </a:spcBef>
              <a:spcAft>
                <a:spcPts val="0"/>
              </a:spcAft>
              <a:buNone/>
            </a:pPr>
            <a:r>
              <a:t/>
            </a:r>
            <a:endParaRPr sz="1100">
              <a:solidFill>
                <a:schemeClr val="dk1"/>
              </a:solidFill>
            </a:endParaRPr>
          </a:p>
          <a:p>
            <a:pPr indent="0" lvl="0" marL="0" rtl="0" algn="l">
              <a:lnSpc>
                <a:spcPct val="115833"/>
              </a:lnSpc>
              <a:spcBef>
                <a:spcPts val="0"/>
              </a:spcBef>
              <a:spcAft>
                <a:spcPts val="0"/>
              </a:spcAft>
              <a:buNone/>
            </a:pPr>
            <a:r>
              <a:rPr lang="en-US" sz="1100">
                <a:solidFill>
                  <a:schemeClr val="dk1"/>
                </a:solidFill>
              </a:rPr>
              <a:t>Schema on Read có nghĩa là khi cần truy vấn dữ liệu, schema sẽ được áp dụng lúc đó, giúp dữ liệu có thể được xử lý linh hoạt mà không cần chuẩn hóa trước khi lưu trữ.</a:t>
            </a:r>
            <a:endParaRPr b="1" sz="1200">
              <a:solidFill>
                <a:schemeClr val="dk1"/>
              </a:solidFill>
            </a:endParaRPr>
          </a:p>
        </p:txBody>
      </p:sp>
      <p:pic>
        <p:nvPicPr>
          <p:cNvPr id="439" name="Google Shape;439;g357eb2a2e1d_1_90"/>
          <p:cNvPicPr preferRelativeResize="0"/>
          <p:nvPr/>
        </p:nvPicPr>
        <p:blipFill>
          <a:blip r:embed="rId3">
            <a:alphaModFix/>
          </a:blip>
          <a:stretch>
            <a:fillRect/>
          </a:stretch>
        </p:blipFill>
        <p:spPr>
          <a:xfrm>
            <a:off x="73975" y="1211300"/>
            <a:ext cx="489900" cy="489900"/>
          </a:xfrm>
          <a:prstGeom prst="rect">
            <a:avLst/>
          </a:prstGeom>
          <a:noFill/>
          <a:ln>
            <a:noFill/>
          </a:ln>
        </p:spPr>
      </p:pic>
      <p:pic>
        <p:nvPicPr>
          <p:cNvPr id="440" name="Google Shape;440;g357eb2a2e1d_1_90"/>
          <p:cNvPicPr preferRelativeResize="0"/>
          <p:nvPr/>
        </p:nvPicPr>
        <p:blipFill>
          <a:blip r:embed="rId4">
            <a:alphaModFix/>
          </a:blip>
          <a:stretch>
            <a:fillRect/>
          </a:stretch>
        </p:blipFill>
        <p:spPr>
          <a:xfrm>
            <a:off x="2853900" y="1169866"/>
            <a:ext cx="572725" cy="572750"/>
          </a:xfrm>
          <a:prstGeom prst="rect">
            <a:avLst/>
          </a:prstGeom>
          <a:noFill/>
          <a:ln>
            <a:noFill/>
          </a:ln>
        </p:spPr>
      </p:pic>
      <p:pic>
        <p:nvPicPr>
          <p:cNvPr id="441" name="Google Shape;441;g357eb2a2e1d_1_90"/>
          <p:cNvPicPr preferRelativeResize="0"/>
          <p:nvPr/>
        </p:nvPicPr>
        <p:blipFill>
          <a:blip r:embed="rId5">
            <a:alphaModFix/>
          </a:blip>
          <a:stretch>
            <a:fillRect/>
          </a:stretch>
        </p:blipFill>
        <p:spPr>
          <a:xfrm>
            <a:off x="5772050" y="1211294"/>
            <a:ext cx="489900" cy="48991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g357eb2a2e1d_1_128"/>
          <p:cNvSpPr txBox="1"/>
          <p:nvPr/>
        </p:nvSpPr>
        <p:spPr>
          <a:xfrm>
            <a:off x="745800" y="1456312"/>
            <a:ext cx="2875200" cy="1902300"/>
          </a:xfrm>
          <a:prstGeom prst="rect">
            <a:avLst/>
          </a:prstGeom>
          <a:noFill/>
          <a:ln>
            <a:noFill/>
          </a:ln>
        </p:spPr>
        <p:txBody>
          <a:bodyPr anchorCtr="0" anchor="t" bIns="91425" lIns="91425" spcFirstLastPara="1" rIns="91425" wrap="square" tIns="91425">
            <a:noAutofit/>
          </a:bodyPr>
          <a:lstStyle/>
          <a:p>
            <a:pPr indent="0" lvl="0" marL="0" rtl="0" algn="l">
              <a:lnSpc>
                <a:spcPct val="115833"/>
              </a:lnSpc>
              <a:spcBef>
                <a:spcPts val="0"/>
              </a:spcBef>
              <a:spcAft>
                <a:spcPts val="0"/>
              </a:spcAft>
              <a:buNone/>
            </a:pPr>
            <a:r>
              <a:rPr lang="en-US" sz="1100">
                <a:solidFill>
                  <a:schemeClr val="dk1"/>
                </a:solidFill>
              </a:rPr>
              <a:t>Dữ liệu trong </a:t>
            </a:r>
            <a:r>
              <a:rPr b="1" lang="en-US" sz="1100">
                <a:solidFill>
                  <a:schemeClr val="dk1"/>
                </a:solidFill>
              </a:rPr>
              <a:t>Data Lake</a:t>
            </a:r>
            <a:r>
              <a:rPr lang="en-US" sz="1100">
                <a:solidFill>
                  <a:schemeClr val="dk1"/>
                </a:solidFill>
              </a:rPr>
              <a:t> thường ở dạng thô hoặc tự nhiên</a:t>
            </a:r>
            <a:r>
              <a:rPr b="1" lang="en-US" sz="1100">
                <a:solidFill>
                  <a:srgbClr val="E69138"/>
                </a:solidFill>
              </a:rPr>
              <a:t> (raw data)</a:t>
            </a:r>
            <a:r>
              <a:rPr lang="en-US" sz="1100">
                <a:solidFill>
                  <a:schemeClr val="dk1"/>
                </a:solidFill>
              </a:rPr>
              <a:t>, không yêu cầu phải có cấu trúc nhất định khi được lưu trữ. </a:t>
            </a:r>
            <a:endParaRPr sz="1100">
              <a:solidFill>
                <a:schemeClr val="dk1"/>
              </a:solidFill>
            </a:endParaRPr>
          </a:p>
          <a:p>
            <a:pPr indent="0" lvl="0" marL="0" rtl="0" algn="l">
              <a:lnSpc>
                <a:spcPct val="115833"/>
              </a:lnSpc>
              <a:spcBef>
                <a:spcPts val="0"/>
              </a:spcBef>
              <a:spcAft>
                <a:spcPts val="0"/>
              </a:spcAft>
              <a:buNone/>
            </a:pPr>
            <a:r>
              <a:t/>
            </a:r>
            <a:endParaRPr sz="1100">
              <a:solidFill>
                <a:schemeClr val="dk1"/>
              </a:solidFill>
            </a:endParaRPr>
          </a:p>
          <a:p>
            <a:pPr indent="0" lvl="0" marL="0" rtl="0" algn="l">
              <a:lnSpc>
                <a:spcPct val="115833"/>
              </a:lnSpc>
              <a:spcBef>
                <a:spcPts val="0"/>
              </a:spcBef>
              <a:spcAft>
                <a:spcPts val="0"/>
              </a:spcAft>
              <a:buNone/>
            </a:pPr>
            <a:r>
              <a:rPr lang="en-US" sz="1100">
                <a:solidFill>
                  <a:schemeClr val="dk1"/>
                </a:solidFill>
              </a:rPr>
              <a:t>Điều này giúp </a:t>
            </a:r>
            <a:r>
              <a:rPr b="1" lang="en-US" sz="1100">
                <a:solidFill>
                  <a:schemeClr val="dk1"/>
                </a:solidFill>
              </a:rPr>
              <a:t>Data Lake</a:t>
            </a:r>
            <a:r>
              <a:rPr lang="en-US" sz="1100">
                <a:solidFill>
                  <a:schemeClr val="dk1"/>
                </a:solidFill>
              </a:rPr>
              <a:t> trở thành một kho lưu trữ lý tưởng cho dữ liệu không có cấu trúc, chẳng hạn như các tệp nhật ký (logs), dữ liệu hình ảnh, video, hoặc các tệp âm thanh.</a:t>
            </a:r>
            <a:endParaRPr sz="1100">
              <a:solidFill>
                <a:schemeClr val="dk1"/>
              </a:solidFill>
            </a:endParaRPr>
          </a:p>
          <a:p>
            <a:pPr indent="0" lvl="0" marL="0" marR="0" rtl="0" algn="l">
              <a:lnSpc>
                <a:spcPct val="100000"/>
              </a:lnSpc>
              <a:spcBef>
                <a:spcPts val="0"/>
              </a:spcBef>
              <a:spcAft>
                <a:spcPts val="0"/>
              </a:spcAft>
              <a:buClr>
                <a:schemeClr val="dk1"/>
              </a:buClr>
              <a:buSzPts val="1100"/>
              <a:buFont typeface="Arial"/>
              <a:buNone/>
            </a:pPr>
            <a:r>
              <a:t/>
            </a:r>
            <a:endParaRPr b="1" sz="1200">
              <a:solidFill>
                <a:schemeClr val="dk1"/>
              </a:solidFill>
            </a:endParaRPr>
          </a:p>
        </p:txBody>
      </p:sp>
      <p:cxnSp>
        <p:nvCxnSpPr>
          <p:cNvPr id="447" name="Google Shape;447;g357eb2a2e1d_1_128"/>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448" name="Google Shape;448;g357eb2a2e1d_1_128"/>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Data Lake </a:t>
            </a:r>
            <a:endParaRPr b="0" i="0" sz="1400" u="none" cap="none" strike="noStrike">
              <a:solidFill>
                <a:srgbClr val="000000"/>
              </a:solidFill>
              <a:latin typeface="Arial"/>
              <a:ea typeface="Arial"/>
              <a:cs typeface="Arial"/>
              <a:sym typeface="Arial"/>
            </a:endParaRPr>
          </a:p>
        </p:txBody>
      </p:sp>
      <p:sp>
        <p:nvSpPr>
          <p:cNvPr id="449" name="Google Shape;449;g357eb2a2e1d_1_128"/>
          <p:cNvSpPr/>
          <p:nvPr/>
        </p:nvSpPr>
        <p:spPr>
          <a:xfrm>
            <a:off x="181100" y="400200"/>
            <a:ext cx="84867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lang="en-US" sz="1300">
                <a:solidFill>
                  <a:schemeClr val="lt1"/>
                </a:solidFill>
                <a:latin typeface="Roboto"/>
                <a:ea typeface="Roboto"/>
                <a:cs typeface="Roboto"/>
                <a:sym typeface="Roboto"/>
              </a:rPr>
              <a:t>Đặc điểm của Data Lake</a:t>
            </a:r>
            <a:endParaRPr b="1" i="0" sz="1300" u="none" cap="none" strike="noStrike">
              <a:solidFill>
                <a:schemeClr val="lt1"/>
              </a:solidFill>
              <a:latin typeface="Roboto"/>
              <a:ea typeface="Roboto"/>
              <a:cs typeface="Roboto"/>
              <a:sym typeface="Roboto"/>
            </a:endParaRPr>
          </a:p>
        </p:txBody>
      </p:sp>
      <p:cxnSp>
        <p:nvCxnSpPr>
          <p:cNvPr id="450" name="Google Shape;450;g357eb2a2e1d_1_128"/>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451" name="Google Shape;451;g357eb2a2e1d_1_128"/>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452" name="Google Shape;452;g357eb2a2e1d_1_128"/>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25</a:t>
            </a:r>
            <a:endParaRPr b="0" i="0" sz="1400" u="none" cap="none" strike="noStrike">
              <a:solidFill>
                <a:srgbClr val="000000"/>
              </a:solidFill>
              <a:latin typeface="Arial"/>
              <a:ea typeface="Arial"/>
              <a:cs typeface="Arial"/>
              <a:sym typeface="Arial"/>
            </a:endParaRPr>
          </a:p>
        </p:txBody>
      </p:sp>
      <p:sp>
        <p:nvSpPr>
          <p:cNvPr id="453" name="Google Shape;453;g357eb2a2e1d_1_128"/>
          <p:cNvSpPr/>
          <p:nvPr/>
        </p:nvSpPr>
        <p:spPr>
          <a:xfrm>
            <a:off x="745800" y="869400"/>
            <a:ext cx="2376300" cy="435000"/>
          </a:xfrm>
          <a:prstGeom prst="roundRect">
            <a:avLst>
              <a:gd fmla="val 16667" name="adj"/>
            </a:avLst>
          </a:prstGeom>
          <a:solidFill>
            <a:srgbClr val="38761D"/>
          </a:solidFill>
          <a:ln>
            <a:noFill/>
          </a:ln>
        </p:spPr>
        <p:txBody>
          <a:bodyPr anchorCtr="0" anchor="ctr" bIns="91425" lIns="91425" spcFirstLastPara="1" rIns="91425" wrap="square" tIns="91425">
            <a:noAutofit/>
          </a:bodyPr>
          <a:lstStyle/>
          <a:p>
            <a:pPr indent="0" lvl="0" marL="0" marR="0" rtl="0" algn="l">
              <a:lnSpc>
                <a:spcPct val="115833"/>
              </a:lnSpc>
              <a:spcBef>
                <a:spcPts val="0"/>
              </a:spcBef>
              <a:spcAft>
                <a:spcPts val="0"/>
              </a:spcAft>
              <a:buClr>
                <a:srgbClr val="000000"/>
              </a:buClr>
              <a:buSzPts val="1200"/>
              <a:buFont typeface="Arial"/>
              <a:buNone/>
            </a:pPr>
            <a:r>
              <a:rPr b="1" i="0" lang="en-US" sz="1200" u="none" cap="none" strike="noStrike">
                <a:solidFill>
                  <a:schemeClr val="lt1"/>
                </a:solidFill>
                <a:latin typeface="Arial"/>
                <a:ea typeface="Arial"/>
                <a:cs typeface="Arial"/>
                <a:sym typeface="Arial"/>
              </a:rPr>
              <a:t> </a:t>
            </a:r>
            <a:r>
              <a:rPr b="1" lang="en-US" sz="1200">
                <a:solidFill>
                  <a:schemeClr val="lt1"/>
                </a:solidFill>
              </a:rPr>
              <a:t>Data ( natural or raw format)</a:t>
            </a:r>
            <a:endParaRPr b="1" i="0" sz="1300" u="none" cap="none" strike="noStrike">
              <a:solidFill>
                <a:schemeClr val="lt1"/>
              </a:solidFill>
              <a:latin typeface="Arial"/>
              <a:ea typeface="Arial"/>
              <a:cs typeface="Arial"/>
              <a:sym typeface="Arial"/>
            </a:endParaRPr>
          </a:p>
        </p:txBody>
      </p:sp>
      <p:sp>
        <p:nvSpPr>
          <p:cNvPr id="454" name="Google Shape;454;g357eb2a2e1d_1_128"/>
          <p:cNvSpPr/>
          <p:nvPr/>
        </p:nvSpPr>
        <p:spPr>
          <a:xfrm>
            <a:off x="5044900" y="869400"/>
            <a:ext cx="2464200" cy="400200"/>
          </a:xfrm>
          <a:prstGeom prst="roundRect">
            <a:avLst>
              <a:gd fmla="val 16667" name="adj"/>
            </a:avLst>
          </a:prstGeom>
          <a:solidFill>
            <a:srgbClr val="674EA7"/>
          </a:solidFill>
          <a:ln>
            <a:noFill/>
          </a:ln>
        </p:spPr>
        <p:txBody>
          <a:bodyPr anchorCtr="0" anchor="ctr" bIns="91425" lIns="91425" spcFirstLastPara="1" rIns="91425" wrap="square" tIns="91425">
            <a:noAutofit/>
          </a:bodyPr>
          <a:lstStyle/>
          <a:p>
            <a:pPr indent="0" lvl="0" marL="0" marR="0" rtl="0" algn="l">
              <a:lnSpc>
                <a:spcPct val="115833"/>
              </a:lnSpc>
              <a:spcBef>
                <a:spcPts val="0"/>
              </a:spcBef>
              <a:spcAft>
                <a:spcPts val="0"/>
              </a:spcAft>
              <a:buClr>
                <a:srgbClr val="000000"/>
              </a:buClr>
              <a:buSzPts val="1200"/>
              <a:buFont typeface="Arial"/>
              <a:buNone/>
            </a:pPr>
            <a:r>
              <a:rPr b="1" i="0" lang="en-US" sz="1200" u="none" cap="none" strike="noStrike">
                <a:solidFill>
                  <a:schemeClr val="lt1"/>
                </a:solidFill>
                <a:latin typeface="Arial"/>
                <a:ea typeface="Arial"/>
                <a:cs typeface="Arial"/>
                <a:sym typeface="Arial"/>
              </a:rPr>
              <a:t>                </a:t>
            </a:r>
            <a:r>
              <a:rPr b="1" lang="en-US" sz="1200">
                <a:solidFill>
                  <a:schemeClr val="lt1"/>
                </a:solidFill>
              </a:rPr>
              <a:t>Technology</a:t>
            </a:r>
            <a:endParaRPr b="1" i="0" sz="1300" u="none" cap="none" strike="noStrike">
              <a:solidFill>
                <a:schemeClr val="lt1"/>
              </a:solidFill>
              <a:latin typeface="Arial"/>
              <a:ea typeface="Arial"/>
              <a:cs typeface="Arial"/>
              <a:sym typeface="Arial"/>
            </a:endParaRPr>
          </a:p>
        </p:txBody>
      </p:sp>
      <p:sp>
        <p:nvSpPr>
          <p:cNvPr id="455" name="Google Shape;455;g357eb2a2e1d_1_128"/>
          <p:cNvSpPr txBox="1"/>
          <p:nvPr/>
        </p:nvSpPr>
        <p:spPr>
          <a:xfrm>
            <a:off x="4811725" y="1421700"/>
            <a:ext cx="3410700" cy="1902300"/>
          </a:xfrm>
          <a:prstGeom prst="rect">
            <a:avLst/>
          </a:prstGeom>
          <a:noFill/>
          <a:ln>
            <a:noFill/>
          </a:ln>
        </p:spPr>
        <p:txBody>
          <a:bodyPr anchorCtr="0" anchor="t" bIns="91425" lIns="91425" spcFirstLastPara="1" rIns="91425" wrap="square" tIns="91425">
            <a:noAutofit/>
          </a:bodyPr>
          <a:lstStyle/>
          <a:p>
            <a:pPr indent="0" lvl="0" marL="0" rtl="0" algn="l">
              <a:lnSpc>
                <a:spcPct val="115833"/>
              </a:lnSpc>
              <a:spcBef>
                <a:spcPts val="1200"/>
              </a:spcBef>
              <a:spcAft>
                <a:spcPts val="0"/>
              </a:spcAft>
              <a:buNone/>
            </a:pPr>
            <a:r>
              <a:rPr b="1" lang="en-US" sz="1100">
                <a:solidFill>
                  <a:schemeClr val="dk1"/>
                </a:solidFill>
              </a:rPr>
              <a:t>Hadoop/HDFS</a:t>
            </a:r>
            <a:r>
              <a:rPr lang="en-US" sz="1100">
                <a:solidFill>
                  <a:schemeClr val="dk1"/>
                </a:solidFill>
              </a:rPr>
              <a:t>: Hệ thống phân tán lưu trữ dữ liệu, rất phù hợp cho các môi trường cần xử lý dữ liệu lớn.</a:t>
            </a:r>
            <a:endParaRPr sz="1100">
              <a:solidFill>
                <a:schemeClr val="dk1"/>
              </a:solidFill>
            </a:endParaRPr>
          </a:p>
          <a:p>
            <a:pPr indent="0" lvl="0" marL="0" rtl="0" algn="l">
              <a:lnSpc>
                <a:spcPct val="115833"/>
              </a:lnSpc>
              <a:spcBef>
                <a:spcPts val="1200"/>
              </a:spcBef>
              <a:spcAft>
                <a:spcPts val="0"/>
              </a:spcAft>
              <a:buNone/>
            </a:pPr>
            <a:r>
              <a:rPr b="1" lang="en-US" sz="1100">
                <a:solidFill>
                  <a:schemeClr val="dk1"/>
                </a:solidFill>
              </a:rPr>
              <a:t>On-premise</a:t>
            </a:r>
            <a:r>
              <a:rPr lang="en-US" sz="1100">
                <a:solidFill>
                  <a:schemeClr val="dk1"/>
                </a:solidFill>
              </a:rPr>
              <a:t>: Lưu trữ trực tiếp tại cơ sở hạ tầng của tổ chức.</a:t>
            </a:r>
            <a:endParaRPr sz="1100">
              <a:solidFill>
                <a:schemeClr val="dk1"/>
              </a:solidFill>
            </a:endParaRPr>
          </a:p>
          <a:p>
            <a:pPr indent="0" lvl="0" marL="0" rtl="0" algn="l">
              <a:lnSpc>
                <a:spcPct val="115833"/>
              </a:lnSpc>
              <a:spcBef>
                <a:spcPts val="1200"/>
              </a:spcBef>
              <a:spcAft>
                <a:spcPts val="0"/>
              </a:spcAft>
              <a:buNone/>
            </a:pPr>
            <a:r>
              <a:rPr b="1" lang="en-US" sz="1100">
                <a:solidFill>
                  <a:schemeClr val="dk1"/>
                </a:solidFill>
              </a:rPr>
              <a:t>Cloud Platforms:</a:t>
            </a:r>
            <a:r>
              <a:rPr lang="en-US" sz="1100">
                <a:solidFill>
                  <a:schemeClr val="dk1"/>
                </a:solidFill>
              </a:rPr>
              <a:t> Các nền tảng đám mây như Amazon S3, Google Cloud Storage, Azure Blob Storage, cung cấp khả năng lưu trữ quy mô lớn với chi phí hợp lý.</a:t>
            </a:r>
            <a:endParaRPr sz="1100">
              <a:solidFill>
                <a:schemeClr val="dk1"/>
              </a:solidFill>
            </a:endParaRPr>
          </a:p>
          <a:p>
            <a:pPr indent="0" lvl="0" marL="0" rtl="0" algn="l">
              <a:lnSpc>
                <a:spcPct val="115833"/>
              </a:lnSpc>
              <a:spcBef>
                <a:spcPts val="1200"/>
              </a:spcBef>
              <a:spcAft>
                <a:spcPts val="0"/>
              </a:spcAft>
              <a:buNone/>
            </a:pPr>
            <a:r>
              <a:t/>
            </a:r>
            <a:endParaRPr sz="1100">
              <a:solidFill>
                <a:schemeClr val="dk1"/>
              </a:solidFill>
            </a:endParaRPr>
          </a:p>
          <a:p>
            <a:pPr indent="0" lvl="0" marL="0" rtl="0" algn="l">
              <a:lnSpc>
                <a:spcPct val="115833"/>
              </a:lnSpc>
              <a:spcBef>
                <a:spcPts val="0"/>
              </a:spcBef>
              <a:spcAft>
                <a:spcPts val="0"/>
              </a:spcAft>
              <a:buNone/>
            </a:pPr>
            <a:r>
              <a:t/>
            </a:r>
            <a:endParaRPr sz="1100">
              <a:solidFill>
                <a:schemeClr val="dk1"/>
              </a:solidFill>
            </a:endParaRPr>
          </a:p>
          <a:p>
            <a:pPr indent="0" lvl="0" marL="0" marR="0" rtl="0" algn="l">
              <a:lnSpc>
                <a:spcPct val="100000"/>
              </a:lnSpc>
              <a:spcBef>
                <a:spcPts val="0"/>
              </a:spcBef>
              <a:spcAft>
                <a:spcPts val="0"/>
              </a:spcAft>
              <a:buClr>
                <a:schemeClr val="dk1"/>
              </a:buClr>
              <a:buSzPts val="1100"/>
              <a:buFont typeface="Arial"/>
              <a:buNone/>
            </a:pPr>
            <a:r>
              <a:t/>
            </a:r>
            <a:endParaRPr b="1" sz="1200">
              <a:solidFill>
                <a:schemeClr val="dk1"/>
              </a:solidFill>
            </a:endParaRPr>
          </a:p>
        </p:txBody>
      </p:sp>
      <p:pic>
        <p:nvPicPr>
          <p:cNvPr id="456" name="Google Shape;456;g357eb2a2e1d_1_128"/>
          <p:cNvPicPr preferRelativeResize="0"/>
          <p:nvPr/>
        </p:nvPicPr>
        <p:blipFill>
          <a:blip r:embed="rId3">
            <a:alphaModFix/>
          </a:blip>
          <a:stretch>
            <a:fillRect/>
          </a:stretch>
        </p:blipFill>
        <p:spPr>
          <a:xfrm>
            <a:off x="73974" y="1354199"/>
            <a:ext cx="671825" cy="671825"/>
          </a:xfrm>
          <a:prstGeom prst="rect">
            <a:avLst/>
          </a:prstGeom>
          <a:noFill/>
          <a:ln>
            <a:noFill/>
          </a:ln>
        </p:spPr>
      </p:pic>
      <p:pic>
        <p:nvPicPr>
          <p:cNvPr id="457" name="Google Shape;457;g357eb2a2e1d_1_128"/>
          <p:cNvPicPr preferRelativeResize="0"/>
          <p:nvPr/>
        </p:nvPicPr>
        <p:blipFill>
          <a:blip r:embed="rId4">
            <a:alphaModFix/>
          </a:blip>
          <a:stretch>
            <a:fillRect/>
          </a:stretch>
        </p:blipFill>
        <p:spPr>
          <a:xfrm>
            <a:off x="4088539" y="1456298"/>
            <a:ext cx="671825" cy="67182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g34d2176635f_3_106"/>
          <p:cNvSpPr txBox="1"/>
          <p:nvPr/>
        </p:nvSpPr>
        <p:spPr>
          <a:xfrm>
            <a:off x="525175" y="1817825"/>
            <a:ext cx="4728900" cy="18516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rgbClr val="000000"/>
              </a:buClr>
              <a:buSzPts val="1300"/>
              <a:buFont typeface="Arial"/>
              <a:buNone/>
            </a:pPr>
            <a:r>
              <a:rPr b="0" i="0" lang="en-US" sz="1300" u="none" cap="none" strike="noStrike">
                <a:solidFill>
                  <a:schemeClr val="dk1"/>
                </a:solidFill>
                <a:latin typeface="Arial"/>
                <a:ea typeface="Arial"/>
                <a:cs typeface="Arial"/>
                <a:sym typeface="Arial"/>
              </a:rPr>
              <a:t>Xác định rõ nguồn dữ liệu hiện tại và tương lai.</a:t>
            </a:r>
            <a:endParaRPr b="0" i="0" sz="1300" u="none" cap="none" strike="noStrike">
              <a:solidFill>
                <a:schemeClr val="dk1"/>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300"/>
              <a:buFont typeface="Arial"/>
              <a:buNone/>
            </a:pPr>
            <a:r>
              <a:rPr b="0" i="0" lang="en-US" sz="1300" u="none" cap="none" strike="noStrike">
                <a:solidFill>
                  <a:schemeClr val="dk1"/>
                </a:solidFill>
                <a:latin typeface="Arial"/>
                <a:ea typeface="Arial"/>
                <a:cs typeface="Arial"/>
                <a:sym typeface="Arial"/>
              </a:rPr>
              <a:t>Hiểu rõ kích thước, loại, tốc độ dữ liệu.</a:t>
            </a:r>
            <a:endParaRPr b="0" i="0" sz="1300" u="none" cap="none" strike="noStrike">
              <a:solidFill>
                <a:schemeClr val="dk1"/>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300"/>
              <a:buFont typeface="Arial"/>
              <a:buNone/>
            </a:pPr>
            <a:r>
              <a:rPr b="0" i="0" lang="en-US" sz="1300" u="none" cap="none" strike="noStrike">
                <a:solidFill>
                  <a:schemeClr val="dk1"/>
                </a:solidFill>
                <a:latin typeface="Arial"/>
                <a:ea typeface="Arial"/>
                <a:cs typeface="Arial"/>
                <a:sym typeface="Arial"/>
              </a:rPr>
              <a:t>Data lake không ép buộc phải có cấu trúc cụ thể lúc ingest dữ liệu → linh hoạt.</a:t>
            </a:r>
            <a:endParaRPr b="0" i="0" sz="1300" u="none" cap="none" strike="noStrike">
              <a:solidFill>
                <a:schemeClr val="dk1"/>
              </a:solidFill>
              <a:latin typeface="Arial"/>
              <a:ea typeface="Arial"/>
              <a:cs typeface="Arial"/>
              <a:sym typeface="Arial"/>
            </a:endParaRPr>
          </a:p>
          <a:p>
            <a:pPr indent="0" lvl="0" marL="0" marR="0" rtl="0" algn="l">
              <a:lnSpc>
                <a:spcPct val="115833"/>
              </a:lnSpc>
              <a:spcBef>
                <a:spcPts val="800"/>
              </a:spcBef>
              <a:spcAft>
                <a:spcPts val="800"/>
              </a:spcAft>
              <a:buClr>
                <a:srgbClr val="000000"/>
              </a:buClr>
              <a:buSzPts val="1300"/>
              <a:buFont typeface="Arial"/>
              <a:buNone/>
            </a:pPr>
            <a:r>
              <a:rPr b="0" i="0" lang="en-US" sz="1300" u="none" cap="none" strike="noStrike">
                <a:solidFill>
                  <a:schemeClr val="dk1"/>
                </a:solidFill>
                <a:latin typeface="Arial"/>
                <a:ea typeface="Arial"/>
                <a:cs typeface="Arial"/>
                <a:sym typeface="Arial"/>
              </a:rPr>
              <a:t>Tuy nhiên cần tổ chức các lớp (layer) để tránh hỗn loạn (data swamp).</a:t>
            </a:r>
            <a:endParaRPr b="0" i="0" sz="1300" u="none" cap="none" strike="noStrike">
              <a:solidFill>
                <a:schemeClr val="dk2"/>
              </a:solidFill>
              <a:latin typeface="Arial"/>
              <a:ea typeface="Arial"/>
              <a:cs typeface="Arial"/>
              <a:sym typeface="Arial"/>
            </a:endParaRPr>
          </a:p>
        </p:txBody>
      </p:sp>
      <p:cxnSp>
        <p:nvCxnSpPr>
          <p:cNvPr id="463" name="Google Shape;463;g34d2176635f_3_106"/>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464" name="Google Shape;464;g34d2176635f_3_106"/>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Thiết kế Data Lake</a:t>
            </a:r>
            <a:endParaRPr b="0" i="0" sz="1400" u="none" cap="none" strike="noStrike">
              <a:solidFill>
                <a:srgbClr val="000000"/>
              </a:solidFill>
              <a:latin typeface="Arial"/>
              <a:ea typeface="Arial"/>
              <a:cs typeface="Arial"/>
              <a:sym typeface="Arial"/>
            </a:endParaRPr>
          </a:p>
        </p:txBody>
      </p:sp>
      <p:cxnSp>
        <p:nvCxnSpPr>
          <p:cNvPr id="465" name="Google Shape;465;g34d2176635f_3_106"/>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466" name="Google Shape;466;g34d2176635f_3_106"/>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467" name="Google Shape;467;g34d2176635f_3_106"/>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27</a:t>
            </a:r>
            <a:endParaRPr b="0" i="0" sz="1400" u="none" cap="none" strike="noStrike">
              <a:solidFill>
                <a:srgbClr val="000000"/>
              </a:solidFill>
              <a:latin typeface="Arial"/>
              <a:ea typeface="Arial"/>
              <a:cs typeface="Arial"/>
              <a:sym typeface="Arial"/>
            </a:endParaRPr>
          </a:p>
        </p:txBody>
      </p:sp>
      <p:pic>
        <p:nvPicPr>
          <p:cNvPr id="468" name="Google Shape;468;g34d2176635f_3_106"/>
          <p:cNvPicPr preferRelativeResize="0"/>
          <p:nvPr/>
        </p:nvPicPr>
        <p:blipFill rotWithShape="1">
          <a:blip r:embed="rId3">
            <a:alphaModFix/>
          </a:blip>
          <a:srcRect b="0" l="0" r="0" t="0"/>
          <a:stretch/>
        </p:blipFill>
        <p:spPr>
          <a:xfrm>
            <a:off x="5760500" y="1548713"/>
            <a:ext cx="2158750" cy="2158750"/>
          </a:xfrm>
          <a:prstGeom prst="rect">
            <a:avLst/>
          </a:prstGeom>
          <a:noFill/>
          <a:ln>
            <a:noFill/>
          </a:ln>
        </p:spPr>
      </p:pic>
      <p:sp>
        <p:nvSpPr>
          <p:cNvPr id="469" name="Google Shape;469;g34d2176635f_3_106"/>
          <p:cNvSpPr/>
          <p:nvPr/>
        </p:nvSpPr>
        <p:spPr>
          <a:xfrm>
            <a:off x="114062" y="634494"/>
            <a:ext cx="2983800" cy="388500"/>
          </a:xfrm>
          <a:prstGeom prst="homePlate">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Những lưu ý khi thiết kế</a:t>
            </a:r>
            <a:endParaRPr b="0" i="0" sz="1400" u="none" cap="none" strike="noStrike">
              <a:solidFill>
                <a:srgbClr val="000000"/>
              </a:solidFill>
              <a:latin typeface="Arial"/>
              <a:ea typeface="Arial"/>
              <a:cs typeface="Arial"/>
              <a:sym typeface="Arial"/>
            </a:endParaRPr>
          </a:p>
        </p:txBody>
      </p:sp>
      <p:sp>
        <p:nvSpPr>
          <p:cNvPr id="470" name="Google Shape;470;g34d2176635f_3_106"/>
          <p:cNvSpPr/>
          <p:nvPr/>
        </p:nvSpPr>
        <p:spPr>
          <a:xfrm>
            <a:off x="3067754" y="628625"/>
            <a:ext cx="2983800" cy="400200"/>
          </a:xfrm>
          <a:prstGeom prst="chevron">
            <a:avLst>
              <a:gd fmla="val 50000" name="adj"/>
            </a:avLst>
          </a:prstGeom>
          <a:solidFill>
            <a:srgbClr val="CFE2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Các layer trong Data Lake</a:t>
            </a:r>
            <a:endParaRPr b="0" i="0" sz="1400" u="none" cap="none" strike="noStrike">
              <a:solidFill>
                <a:srgbClr val="000000"/>
              </a:solidFill>
              <a:latin typeface="Arial"/>
              <a:ea typeface="Arial"/>
              <a:cs typeface="Arial"/>
              <a:sym typeface="Arial"/>
            </a:endParaRPr>
          </a:p>
        </p:txBody>
      </p:sp>
      <p:sp>
        <p:nvSpPr>
          <p:cNvPr id="471" name="Google Shape;471;g34d2176635f_3_106"/>
          <p:cNvSpPr/>
          <p:nvPr/>
        </p:nvSpPr>
        <p:spPr>
          <a:xfrm>
            <a:off x="6046134" y="628625"/>
            <a:ext cx="2983800" cy="400200"/>
          </a:xfrm>
          <a:prstGeom prst="chevron">
            <a:avLst>
              <a:gd fmla="val 50000" name="adj"/>
            </a:avLst>
          </a:prstGeom>
          <a:solidFill>
            <a:srgbClr val="CFE2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So sánh với Data Warehouse</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thruBlk="1"/>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cxnSp>
        <p:nvCxnSpPr>
          <p:cNvPr id="476" name="Google Shape;476;g34d2176635f_3_279"/>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477" name="Google Shape;477;g34d2176635f_3_279"/>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Thiết kế Data Lake</a:t>
            </a:r>
            <a:endParaRPr b="0" i="0" sz="1400" u="none" cap="none" strike="noStrike">
              <a:solidFill>
                <a:srgbClr val="000000"/>
              </a:solidFill>
              <a:latin typeface="Arial"/>
              <a:ea typeface="Arial"/>
              <a:cs typeface="Arial"/>
              <a:sym typeface="Arial"/>
            </a:endParaRPr>
          </a:p>
        </p:txBody>
      </p:sp>
      <p:cxnSp>
        <p:nvCxnSpPr>
          <p:cNvPr id="478" name="Google Shape;478;g34d2176635f_3_279"/>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479" name="Google Shape;479;g34d2176635f_3_279"/>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480" name="Google Shape;480;g34d2176635f_3_279"/>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27</a:t>
            </a:r>
            <a:endParaRPr b="0" i="0" sz="1400" u="none" cap="none" strike="noStrike">
              <a:solidFill>
                <a:srgbClr val="000000"/>
              </a:solidFill>
              <a:latin typeface="Arial"/>
              <a:ea typeface="Arial"/>
              <a:cs typeface="Arial"/>
              <a:sym typeface="Arial"/>
            </a:endParaRPr>
          </a:p>
        </p:txBody>
      </p:sp>
      <p:pic>
        <p:nvPicPr>
          <p:cNvPr id="481" name="Google Shape;481;g34d2176635f_3_279"/>
          <p:cNvPicPr preferRelativeResize="0"/>
          <p:nvPr/>
        </p:nvPicPr>
        <p:blipFill rotWithShape="1">
          <a:blip r:embed="rId3">
            <a:alphaModFix/>
          </a:blip>
          <a:srcRect b="0" l="0" r="0" t="0"/>
          <a:stretch/>
        </p:blipFill>
        <p:spPr>
          <a:xfrm>
            <a:off x="1055097" y="1221297"/>
            <a:ext cx="7122850" cy="2916975"/>
          </a:xfrm>
          <a:prstGeom prst="rect">
            <a:avLst/>
          </a:prstGeom>
          <a:noFill/>
          <a:ln>
            <a:noFill/>
          </a:ln>
        </p:spPr>
      </p:pic>
      <p:sp>
        <p:nvSpPr>
          <p:cNvPr id="482" name="Google Shape;482;g34d2176635f_3_279"/>
          <p:cNvSpPr/>
          <p:nvPr/>
        </p:nvSpPr>
        <p:spPr>
          <a:xfrm>
            <a:off x="114062" y="634494"/>
            <a:ext cx="2983800" cy="388500"/>
          </a:xfrm>
          <a:prstGeom prst="homePlate">
            <a:avLst>
              <a:gd fmla="val 50000" name="adj"/>
            </a:avLst>
          </a:prstGeom>
          <a:solidFill>
            <a:srgbClr val="C9DAF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Những lưu ý khi thiết kế</a:t>
            </a:r>
            <a:endParaRPr b="0" i="0" sz="1400" u="none" cap="none" strike="noStrike">
              <a:solidFill>
                <a:srgbClr val="000000"/>
              </a:solidFill>
              <a:latin typeface="Arial"/>
              <a:ea typeface="Arial"/>
              <a:cs typeface="Arial"/>
              <a:sym typeface="Arial"/>
            </a:endParaRPr>
          </a:p>
        </p:txBody>
      </p:sp>
      <p:sp>
        <p:nvSpPr>
          <p:cNvPr id="483" name="Google Shape;483;g34d2176635f_3_279"/>
          <p:cNvSpPr/>
          <p:nvPr/>
        </p:nvSpPr>
        <p:spPr>
          <a:xfrm>
            <a:off x="3080104" y="610650"/>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Các layer trong Data Lake</a:t>
            </a:r>
            <a:endParaRPr b="0" i="0" sz="1400" u="none" cap="none" strike="noStrike">
              <a:solidFill>
                <a:srgbClr val="000000"/>
              </a:solidFill>
              <a:latin typeface="Arial"/>
              <a:ea typeface="Arial"/>
              <a:cs typeface="Arial"/>
              <a:sym typeface="Arial"/>
            </a:endParaRPr>
          </a:p>
        </p:txBody>
      </p:sp>
      <p:sp>
        <p:nvSpPr>
          <p:cNvPr id="484" name="Google Shape;484;g34d2176635f_3_279"/>
          <p:cNvSpPr/>
          <p:nvPr/>
        </p:nvSpPr>
        <p:spPr>
          <a:xfrm>
            <a:off x="6046134" y="628625"/>
            <a:ext cx="2983800" cy="400200"/>
          </a:xfrm>
          <a:prstGeom prst="chevron">
            <a:avLst>
              <a:gd fmla="val 50000" name="adj"/>
            </a:avLst>
          </a:prstGeom>
          <a:solidFill>
            <a:srgbClr val="CFE2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So sánh với Data Warehouse</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cxnSp>
        <p:nvCxnSpPr>
          <p:cNvPr id="489" name="Google Shape;489;g34d2176635f_3_294"/>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490" name="Google Shape;490;g34d2176635f_3_294"/>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Thiết kế Data Lake</a:t>
            </a:r>
            <a:endParaRPr b="0" i="0" sz="1400" u="none" cap="none" strike="noStrike">
              <a:solidFill>
                <a:srgbClr val="000000"/>
              </a:solidFill>
              <a:latin typeface="Arial"/>
              <a:ea typeface="Arial"/>
              <a:cs typeface="Arial"/>
              <a:sym typeface="Arial"/>
            </a:endParaRPr>
          </a:p>
        </p:txBody>
      </p:sp>
      <p:sp>
        <p:nvSpPr>
          <p:cNvPr id="491" name="Google Shape;491;g34d2176635f_3_294"/>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28</a:t>
            </a:r>
            <a:endParaRPr b="0" i="0" sz="1400" u="none" cap="none" strike="noStrike">
              <a:solidFill>
                <a:srgbClr val="000000"/>
              </a:solidFill>
              <a:latin typeface="Arial"/>
              <a:ea typeface="Arial"/>
              <a:cs typeface="Arial"/>
              <a:sym typeface="Arial"/>
            </a:endParaRPr>
          </a:p>
        </p:txBody>
      </p:sp>
      <p:graphicFrame>
        <p:nvGraphicFramePr>
          <p:cNvPr id="492" name="Google Shape;492;g34d2176635f_3_294"/>
          <p:cNvGraphicFramePr/>
          <p:nvPr/>
        </p:nvGraphicFramePr>
        <p:xfrm>
          <a:off x="451763" y="1267750"/>
          <a:ext cx="3000000" cy="3000000"/>
        </p:xfrm>
        <a:graphic>
          <a:graphicData uri="http://schemas.openxmlformats.org/drawingml/2006/table">
            <a:tbl>
              <a:tblPr>
                <a:solidFill>
                  <a:srgbClr val="FBFBFB"/>
                </a:solidFill>
                <a:tableStyleId>{F21CEFB1-11F4-4CAD-BB9E-0B5188B90D11}</a:tableStyleId>
              </a:tblPr>
              <a:tblGrid>
                <a:gridCol w="798875"/>
                <a:gridCol w="3299650"/>
                <a:gridCol w="4141925"/>
              </a:tblGrid>
              <a:tr h="539850">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highlight>
                            <a:srgbClr val="FBFBFB"/>
                          </a:highlight>
                        </a:rPr>
                        <a:t>Đặc điểm </a:t>
                      </a:r>
                      <a:endParaRPr b="1"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highlight>
                            <a:srgbClr val="FBFBFB"/>
                          </a:highlight>
                        </a:rPr>
                        <a:t>Data Warehouse</a:t>
                      </a:r>
                      <a:endParaRPr b="1"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highlight>
                            <a:srgbClr val="FBFBFB"/>
                          </a:highlight>
                        </a:rPr>
                        <a:t>Data Lake</a:t>
                      </a:r>
                      <a:endParaRPr b="1" sz="1100" u="none" cap="none" strike="noStrike">
                        <a:highlight>
                          <a:srgbClr val="FBFBFB"/>
                        </a:highlight>
                      </a:endParaRPr>
                    </a:p>
                  </a:txBody>
                  <a:tcPr marT="9525" marB="9525" marR="9525" marL="9525"/>
                </a:tc>
              </a:tr>
              <a:tr h="739775">
                <a:tc>
                  <a:txBody>
                    <a:bodyPr/>
                    <a:lstStyle/>
                    <a:p>
                      <a:pPr indent="0" lvl="0" marL="0" marR="0" rtl="0" algn="l">
                        <a:lnSpc>
                          <a:spcPct val="115000"/>
                        </a:lnSpc>
                        <a:spcBef>
                          <a:spcPts val="0"/>
                        </a:spcBef>
                        <a:spcAft>
                          <a:spcPts val="0"/>
                        </a:spcAft>
                        <a:buClr>
                          <a:srgbClr val="000000"/>
                        </a:buClr>
                        <a:buSzPts val="1100"/>
                        <a:buFont typeface="Arial"/>
                        <a:buNone/>
                      </a:pPr>
                      <a:r>
                        <a:rPr lang="en-US" sz="1100" u="none" cap="none" strike="noStrike">
                          <a:highlight>
                            <a:srgbClr val="FBFBFB"/>
                          </a:highlight>
                        </a:rPr>
                        <a:t>Dữ liệu</a:t>
                      </a:r>
                      <a:endParaRPr sz="1100" u="none" cap="none" strike="noStrike">
                        <a:highlight>
                          <a:srgbClr val="FBFBFB"/>
                        </a:highlight>
                      </a:endParaRPr>
                    </a:p>
                  </a:txBody>
                  <a:tcPr marT="9525" marB="9525" marR="9525" marL="9525"/>
                </a:tc>
                <a:tc>
                  <a:txBody>
                    <a:bodyPr/>
                    <a:lstStyle/>
                    <a:p>
                      <a:pPr indent="0" lvl="0" marL="0" marR="0" rtl="0" algn="l">
                        <a:lnSpc>
                          <a:spcPct val="115000"/>
                        </a:lnSpc>
                        <a:spcBef>
                          <a:spcPts val="0"/>
                        </a:spcBef>
                        <a:spcAft>
                          <a:spcPts val="0"/>
                        </a:spcAft>
                        <a:buClr>
                          <a:srgbClr val="000000"/>
                        </a:buClr>
                        <a:buSzPts val="1100"/>
                        <a:buFont typeface="Arial"/>
                        <a:buNone/>
                      </a:pPr>
                      <a:r>
                        <a:rPr lang="en-US" sz="1100" u="none" cap="none" strike="noStrike">
                          <a:highlight>
                            <a:srgbClr val="FBFBFB"/>
                          </a:highlight>
                        </a:rPr>
                        <a:t>Dữ liệu quan hệ từ hệ thống giao dịch, cơ sở dữ liệu vận hành và ứng dụng lĩnh vực kinh doanh</a:t>
                      </a:r>
                      <a:endParaRPr sz="1100" u="none" cap="none" strike="noStrike">
                        <a:highlight>
                          <a:srgbClr val="FBFBFB"/>
                        </a:highlight>
                      </a:endParaRPr>
                    </a:p>
                  </a:txBody>
                  <a:tcPr marT="9525" marB="9525" marR="9525" marL="9525"/>
                </a:tc>
                <a:tc>
                  <a:txBody>
                    <a:bodyPr/>
                    <a:lstStyle/>
                    <a:p>
                      <a:pPr indent="0" lvl="0" marL="0" marR="0" rtl="0" algn="l">
                        <a:lnSpc>
                          <a:spcPct val="115000"/>
                        </a:lnSpc>
                        <a:spcBef>
                          <a:spcPts val="0"/>
                        </a:spcBef>
                        <a:spcAft>
                          <a:spcPts val="0"/>
                        </a:spcAft>
                        <a:buClr>
                          <a:srgbClr val="000000"/>
                        </a:buClr>
                        <a:buSzPts val="1100"/>
                        <a:buFont typeface="Arial"/>
                        <a:buNone/>
                      </a:pPr>
                      <a:r>
                        <a:rPr lang="en-US" sz="1100" u="none" cap="none" strike="noStrike">
                          <a:highlight>
                            <a:srgbClr val="FBFBFB"/>
                          </a:highlight>
                        </a:rPr>
                        <a:t>Tất cả dữ liệu, bao gồm dữ liệu có cấu trúc, bán cấu trúc và phi cấu trúc</a:t>
                      </a:r>
                      <a:endParaRPr sz="1100" u="none" cap="none" strike="noStrike">
                        <a:highlight>
                          <a:srgbClr val="FBFBFB"/>
                        </a:highlight>
                      </a:endParaRPr>
                    </a:p>
                  </a:txBody>
                  <a:tcPr marT="9525" marB="9525" marR="9525" marL="9525"/>
                </a:tc>
              </a:tr>
              <a:tr h="1299600">
                <a:tc>
                  <a:txBody>
                    <a:bodyPr/>
                    <a:lstStyle/>
                    <a:p>
                      <a:pPr indent="0" lvl="0" marL="0" marR="0" rtl="0" algn="l">
                        <a:lnSpc>
                          <a:spcPct val="115000"/>
                        </a:lnSpc>
                        <a:spcBef>
                          <a:spcPts val="0"/>
                        </a:spcBef>
                        <a:spcAft>
                          <a:spcPts val="0"/>
                        </a:spcAft>
                        <a:buClr>
                          <a:srgbClr val="000000"/>
                        </a:buClr>
                        <a:buSzPts val="1100"/>
                        <a:buFont typeface="Arial"/>
                        <a:buNone/>
                      </a:pPr>
                      <a:r>
                        <a:rPr lang="en-US" sz="1100" u="none" cap="none" strike="noStrike">
                          <a:highlight>
                            <a:srgbClr val="FBFBFB"/>
                          </a:highlight>
                        </a:rPr>
                        <a:t>Lược đồ</a:t>
                      </a:r>
                      <a:endParaRPr sz="1100" u="none" cap="none" strike="noStrike">
                        <a:highlight>
                          <a:srgbClr val="FBFBFB"/>
                        </a:highlight>
                      </a:endParaRPr>
                    </a:p>
                  </a:txBody>
                  <a:tcPr marT="9525" marB="9525" marR="9525" marL="9525"/>
                </a:tc>
                <a:tc>
                  <a:txBody>
                    <a:bodyPr/>
                    <a:lstStyle/>
                    <a:p>
                      <a:pPr indent="0" lvl="0" marL="0" marR="0" rtl="0" algn="l">
                        <a:lnSpc>
                          <a:spcPct val="115000"/>
                        </a:lnSpc>
                        <a:spcBef>
                          <a:spcPts val="0"/>
                        </a:spcBef>
                        <a:spcAft>
                          <a:spcPts val="0"/>
                        </a:spcAft>
                        <a:buClr>
                          <a:srgbClr val="000000"/>
                        </a:buClr>
                        <a:buSzPts val="1100"/>
                        <a:buFont typeface="Arial"/>
                        <a:buNone/>
                      </a:pPr>
                      <a:r>
                        <a:rPr lang="en-US" sz="1100" u="none" cap="none" strike="noStrike">
                          <a:highlight>
                            <a:srgbClr val="FBFBFB"/>
                          </a:highlight>
                        </a:rPr>
                        <a:t>Thường được thiết kế trước khi triển khai kho dữ liệu nhưng cũng có thể được ghi tại thời điểm phân tích</a:t>
                      </a:r>
                      <a:endParaRPr sz="1100" u="none" cap="none" strike="noStrike">
                        <a:highlight>
                          <a:srgbClr val="FBFBFB"/>
                        </a:highlight>
                      </a:endParaRPr>
                    </a:p>
                    <a:p>
                      <a:pPr indent="0" lvl="0" marL="0" marR="0" rtl="0" algn="l">
                        <a:lnSpc>
                          <a:spcPct val="115000"/>
                        </a:lnSpc>
                        <a:spcBef>
                          <a:spcPts val="1200"/>
                        </a:spcBef>
                        <a:spcAft>
                          <a:spcPts val="0"/>
                        </a:spcAft>
                        <a:buClr>
                          <a:srgbClr val="000000"/>
                        </a:buClr>
                        <a:buSzPts val="1100"/>
                        <a:buFont typeface="Arial"/>
                        <a:buNone/>
                      </a:pPr>
                      <a:r>
                        <a:rPr lang="en-US" sz="1100" u="none" cap="none" strike="noStrike">
                          <a:highlight>
                            <a:srgbClr val="FBFBFB"/>
                          </a:highlight>
                        </a:rPr>
                        <a:t>(lập lược đồ khi ghi hoặc lập lược đồ khi đọc)</a:t>
                      </a:r>
                      <a:endParaRPr sz="1100" u="none" cap="none" strike="noStrike">
                        <a:highlight>
                          <a:srgbClr val="FBFBFB"/>
                        </a:highlight>
                      </a:endParaRPr>
                    </a:p>
                  </a:txBody>
                  <a:tcPr marT="9525" marB="9525" marR="9525" marL="9525"/>
                </a:tc>
                <a:tc>
                  <a:txBody>
                    <a:bodyPr/>
                    <a:lstStyle/>
                    <a:p>
                      <a:pPr indent="0" lvl="0" marL="0" marR="0" rtl="0" algn="l">
                        <a:lnSpc>
                          <a:spcPct val="115000"/>
                        </a:lnSpc>
                        <a:spcBef>
                          <a:spcPts val="0"/>
                        </a:spcBef>
                        <a:spcAft>
                          <a:spcPts val="0"/>
                        </a:spcAft>
                        <a:buClr>
                          <a:srgbClr val="000000"/>
                        </a:buClr>
                        <a:buSzPts val="1100"/>
                        <a:buFont typeface="Arial"/>
                        <a:buNone/>
                      </a:pPr>
                      <a:r>
                        <a:rPr lang="en-US" sz="1100" u="none" cap="none" strike="noStrike">
                          <a:highlight>
                            <a:srgbClr val="FBFBFB"/>
                          </a:highlight>
                        </a:rPr>
                        <a:t>Được ghi vào thời điểm phân tích (lập lược đồ khi đọc)</a:t>
                      </a:r>
                      <a:endParaRPr sz="1100" u="none" cap="none" strike="noStrike">
                        <a:highlight>
                          <a:srgbClr val="FBFBFB"/>
                        </a:highlight>
                      </a:endParaRPr>
                    </a:p>
                  </a:txBody>
                  <a:tcPr marT="9525" marB="9525" marR="9525" marL="9525"/>
                </a:tc>
              </a:tr>
              <a:tr h="739775">
                <a:tc>
                  <a:txBody>
                    <a:bodyPr/>
                    <a:lstStyle/>
                    <a:p>
                      <a:pPr indent="0" lvl="0" marL="0" marR="0" rtl="0" algn="l">
                        <a:lnSpc>
                          <a:spcPct val="115000"/>
                        </a:lnSpc>
                        <a:spcBef>
                          <a:spcPts val="0"/>
                        </a:spcBef>
                        <a:spcAft>
                          <a:spcPts val="0"/>
                        </a:spcAft>
                        <a:buClr>
                          <a:srgbClr val="000000"/>
                        </a:buClr>
                        <a:buSzPts val="1100"/>
                        <a:buFont typeface="Arial"/>
                        <a:buNone/>
                      </a:pPr>
                      <a:r>
                        <a:rPr lang="en-US" sz="1100" u="none" cap="none" strike="noStrike">
                          <a:highlight>
                            <a:srgbClr val="FBFBFB"/>
                          </a:highlight>
                        </a:rPr>
                        <a:t>Giá/Hiệu năng</a:t>
                      </a:r>
                      <a:endParaRPr sz="1100" u="none" cap="none" strike="noStrike">
                        <a:highlight>
                          <a:srgbClr val="FBFBFB"/>
                        </a:highlight>
                      </a:endParaRPr>
                    </a:p>
                  </a:txBody>
                  <a:tcPr marT="9525" marB="9525" marR="9525" marL="9525"/>
                </a:tc>
                <a:tc>
                  <a:txBody>
                    <a:bodyPr/>
                    <a:lstStyle/>
                    <a:p>
                      <a:pPr indent="0" lvl="0" marL="0" marR="0" rtl="0" algn="l">
                        <a:lnSpc>
                          <a:spcPct val="115000"/>
                        </a:lnSpc>
                        <a:spcBef>
                          <a:spcPts val="0"/>
                        </a:spcBef>
                        <a:spcAft>
                          <a:spcPts val="0"/>
                        </a:spcAft>
                        <a:buClr>
                          <a:srgbClr val="000000"/>
                        </a:buClr>
                        <a:buSzPts val="1100"/>
                        <a:buFont typeface="Arial"/>
                        <a:buNone/>
                      </a:pPr>
                      <a:r>
                        <a:rPr lang="en-US" sz="1100" u="none" cap="none" strike="noStrike">
                          <a:highlight>
                            <a:srgbClr val="FBFBFB"/>
                          </a:highlight>
                        </a:rPr>
                        <a:t>Kết quả truy vấn nhanh nhất sử dụng bộ nhớ cục bộ</a:t>
                      </a:r>
                      <a:endParaRPr sz="1100" u="none" cap="none" strike="noStrike">
                        <a:highlight>
                          <a:srgbClr val="FBFBFB"/>
                        </a:highlight>
                      </a:endParaRPr>
                    </a:p>
                  </a:txBody>
                  <a:tcPr marT="9525" marB="9525" marR="9525" marL="9525"/>
                </a:tc>
                <a:tc>
                  <a:txBody>
                    <a:bodyPr/>
                    <a:lstStyle/>
                    <a:p>
                      <a:pPr indent="0" lvl="0" marL="0" marR="0" rtl="0" algn="l">
                        <a:lnSpc>
                          <a:spcPct val="115000"/>
                        </a:lnSpc>
                        <a:spcBef>
                          <a:spcPts val="0"/>
                        </a:spcBef>
                        <a:spcAft>
                          <a:spcPts val="0"/>
                        </a:spcAft>
                        <a:buClr>
                          <a:srgbClr val="000000"/>
                        </a:buClr>
                        <a:buSzPts val="1100"/>
                        <a:buFont typeface="Arial"/>
                        <a:buNone/>
                      </a:pPr>
                      <a:r>
                        <a:rPr lang="en-US" sz="1100" u="none" cap="none" strike="noStrike">
                          <a:highlight>
                            <a:srgbClr val="FBFBFB"/>
                          </a:highlight>
                        </a:rPr>
                        <a:t>Kết quả truy vấn ngày càng nhanh hơn bằng cách sử dụng bộ nhớ chi phí thấp và tách riêng giữa điện toán và lưu trữ</a:t>
                      </a:r>
                      <a:endParaRPr sz="1100" u="none" cap="none" strike="noStrike">
                        <a:highlight>
                          <a:srgbClr val="FBFBFB"/>
                        </a:highlight>
                      </a:endParaRPr>
                    </a:p>
                  </a:txBody>
                  <a:tcPr marT="9525" marB="9525" marR="9525" marL="9525"/>
                </a:tc>
              </a:tr>
            </a:tbl>
          </a:graphicData>
        </a:graphic>
      </p:graphicFrame>
      <p:cxnSp>
        <p:nvCxnSpPr>
          <p:cNvPr id="493" name="Google Shape;493;g34d2176635f_3_294"/>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494" name="Google Shape;494;g34d2176635f_3_294"/>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495" name="Google Shape;495;g34d2176635f_3_294"/>
          <p:cNvSpPr txBox="1"/>
          <p:nvPr/>
        </p:nvSpPr>
        <p:spPr>
          <a:xfrm>
            <a:off x="9448676" y="470207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g34d2176635f_3_294"/>
          <p:cNvSpPr/>
          <p:nvPr/>
        </p:nvSpPr>
        <p:spPr>
          <a:xfrm>
            <a:off x="114062" y="634494"/>
            <a:ext cx="2983800" cy="388500"/>
          </a:xfrm>
          <a:prstGeom prst="homePlate">
            <a:avLst>
              <a:gd fmla="val 50000" name="adj"/>
            </a:avLst>
          </a:prstGeom>
          <a:solidFill>
            <a:srgbClr val="C9DAF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Những lưu ý khi thiết kế</a:t>
            </a:r>
            <a:endParaRPr b="0" i="0" sz="1400" u="none" cap="none" strike="noStrike">
              <a:solidFill>
                <a:srgbClr val="000000"/>
              </a:solidFill>
              <a:latin typeface="Arial"/>
              <a:ea typeface="Arial"/>
              <a:cs typeface="Arial"/>
              <a:sym typeface="Arial"/>
            </a:endParaRPr>
          </a:p>
        </p:txBody>
      </p:sp>
      <p:sp>
        <p:nvSpPr>
          <p:cNvPr id="497" name="Google Shape;497;g34d2176635f_3_294"/>
          <p:cNvSpPr/>
          <p:nvPr/>
        </p:nvSpPr>
        <p:spPr>
          <a:xfrm>
            <a:off x="3080079" y="628650"/>
            <a:ext cx="2983800" cy="400200"/>
          </a:xfrm>
          <a:prstGeom prst="chevron">
            <a:avLst>
              <a:gd fmla="val 50000" name="adj"/>
            </a:avLst>
          </a:prstGeom>
          <a:solidFill>
            <a:srgbClr val="C9DAF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Các layer trong Data Lake</a:t>
            </a:r>
            <a:endParaRPr b="0" i="0" sz="1400" u="none" cap="none" strike="noStrike">
              <a:solidFill>
                <a:srgbClr val="000000"/>
              </a:solidFill>
              <a:latin typeface="Arial"/>
              <a:ea typeface="Arial"/>
              <a:cs typeface="Arial"/>
              <a:sym typeface="Arial"/>
            </a:endParaRPr>
          </a:p>
        </p:txBody>
      </p:sp>
      <p:sp>
        <p:nvSpPr>
          <p:cNvPr id="498" name="Google Shape;498;g34d2176635f_3_294"/>
          <p:cNvSpPr/>
          <p:nvPr/>
        </p:nvSpPr>
        <p:spPr>
          <a:xfrm>
            <a:off x="604613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So sánh với Data Warehouse</a:t>
            </a:r>
            <a:endParaRPr b="0" i="0" sz="1400" u="none" cap="none" strike="noStrike">
              <a:solidFill>
                <a:srgbClr val="000000"/>
              </a:solidFill>
              <a:latin typeface="Arial"/>
              <a:ea typeface="Arial"/>
              <a:cs typeface="Arial"/>
              <a:sym typeface="Arial"/>
            </a:endParaRPr>
          </a:p>
        </p:txBody>
      </p:sp>
    </p:spTree>
  </p:cSld>
  <p:clrMapOvr>
    <a:masterClrMapping/>
  </p:clrMapOvr>
  <p:transition spd="slow">
    <p:fade/>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cxnSp>
        <p:nvCxnSpPr>
          <p:cNvPr id="503" name="Google Shape;503;g34d2176635f_3_313"/>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504" name="Google Shape;504;g34d2176635f_3_313"/>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Thiết kế Data Lake</a:t>
            </a:r>
            <a:endParaRPr b="0" i="0" sz="1400" u="none" cap="none" strike="noStrike">
              <a:solidFill>
                <a:srgbClr val="000000"/>
              </a:solidFill>
              <a:latin typeface="Arial"/>
              <a:ea typeface="Arial"/>
              <a:cs typeface="Arial"/>
              <a:sym typeface="Arial"/>
            </a:endParaRPr>
          </a:p>
        </p:txBody>
      </p:sp>
      <p:sp>
        <p:nvSpPr>
          <p:cNvPr id="505" name="Google Shape;505;g34d2176635f_3_313"/>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29</a:t>
            </a:r>
            <a:endParaRPr b="0" i="0" sz="1400" u="none" cap="none" strike="noStrike">
              <a:solidFill>
                <a:srgbClr val="000000"/>
              </a:solidFill>
              <a:latin typeface="Arial"/>
              <a:ea typeface="Arial"/>
              <a:cs typeface="Arial"/>
              <a:sym typeface="Arial"/>
            </a:endParaRPr>
          </a:p>
        </p:txBody>
      </p:sp>
      <p:graphicFrame>
        <p:nvGraphicFramePr>
          <p:cNvPr id="506" name="Google Shape;506;g34d2176635f_3_313"/>
          <p:cNvGraphicFramePr/>
          <p:nvPr/>
        </p:nvGraphicFramePr>
        <p:xfrm>
          <a:off x="470625" y="1142800"/>
          <a:ext cx="3000000" cy="3000000"/>
        </p:xfrm>
        <a:graphic>
          <a:graphicData uri="http://schemas.openxmlformats.org/drawingml/2006/table">
            <a:tbl>
              <a:tblPr>
                <a:solidFill>
                  <a:srgbClr val="FBFBFB"/>
                </a:solidFill>
                <a:tableStyleId>{F21CEFB1-11F4-4CAD-BB9E-0B5188B90D11}</a:tableStyleId>
              </a:tblPr>
              <a:tblGrid>
                <a:gridCol w="1222175"/>
                <a:gridCol w="2857575"/>
                <a:gridCol w="4123000"/>
              </a:tblGrid>
              <a:tr h="807450">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highlight>
                            <a:srgbClr val="FBFBFB"/>
                          </a:highlight>
                        </a:rPr>
                        <a:t>Đặc điểm</a:t>
                      </a:r>
                      <a:endParaRPr b="1"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highlight>
                            <a:srgbClr val="FBFBFB"/>
                          </a:highlight>
                        </a:rPr>
                        <a:t>Data Warehouse</a:t>
                      </a:r>
                      <a:endParaRPr b="1"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highlight>
                            <a:srgbClr val="FBFBFB"/>
                          </a:highlight>
                        </a:rPr>
                        <a:t>Data Lake</a:t>
                      </a:r>
                      <a:endParaRPr b="1" sz="1100" u="none" cap="none" strike="noStrike">
                        <a:highlight>
                          <a:srgbClr val="FBFBFB"/>
                        </a:highlight>
                      </a:endParaRPr>
                    </a:p>
                  </a:txBody>
                  <a:tcPr marT="9525" marB="9525" marR="9525" marL="9525"/>
                </a:tc>
              </a:tr>
              <a:tr h="850225">
                <a:tc>
                  <a:txBody>
                    <a:bodyPr/>
                    <a:lstStyle/>
                    <a:p>
                      <a:pPr indent="0" lvl="0" marL="0" marR="0" rtl="0" algn="ctr">
                        <a:lnSpc>
                          <a:spcPct val="115000"/>
                        </a:lnSpc>
                        <a:spcBef>
                          <a:spcPts val="0"/>
                        </a:spcBef>
                        <a:spcAft>
                          <a:spcPts val="0"/>
                        </a:spcAft>
                        <a:buClr>
                          <a:srgbClr val="000000"/>
                        </a:buClr>
                        <a:buSzPts val="1100"/>
                        <a:buFont typeface="Arial"/>
                        <a:buNone/>
                      </a:pPr>
                      <a:r>
                        <a:rPr lang="en-US" sz="1100" u="none" cap="none" strike="noStrike">
                          <a:highlight>
                            <a:srgbClr val="FBFBFB"/>
                          </a:highlight>
                        </a:rPr>
                        <a:t>Chất lượng dữ liệu</a:t>
                      </a:r>
                      <a:endParaRPr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lang="en-US" sz="1100" u="none" cap="none" strike="noStrike">
                          <a:highlight>
                            <a:srgbClr val="FBFBFB"/>
                          </a:highlight>
                        </a:rPr>
                        <a:t>Dữ liệu được quản lý chặt chẽ đóng vai trò là phiên bản trung tâm của thông tin sự thật</a:t>
                      </a:r>
                      <a:endParaRPr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lang="en-US" sz="1100" u="none" cap="none" strike="noStrike">
                          <a:highlight>
                            <a:srgbClr val="FBFBFB"/>
                          </a:highlight>
                        </a:rPr>
                        <a:t>Mọi dữ liệu có thể được hoặc không được quản lý (tức là dữ liệu thô)</a:t>
                      </a:r>
                      <a:endParaRPr sz="1100" u="none" cap="none" strike="noStrike">
                        <a:highlight>
                          <a:srgbClr val="FBFBFB"/>
                        </a:highlight>
                      </a:endParaRPr>
                    </a:p>
                  </a:txBody>
                  <a:tcPr marT="9525" marB="9525" marR="9525" marL="9525"/>
                </a:tc>
              </a:tr>
              <a:tr h="1080000">
                <a:tc>
                  <a:txBody>
                    <a:bodyPr/>
                    <a:lstStyle/>
                    <a:p>
                      <a:pPr indent="0" lvl="0" marL="0" marR="0" rtl="0" algn="ctr">
                        <a:lnSpc>
                          <a:spcPct val="115000"/>
                        </a:lnSpc>
                        <a:spcBef>
                          <a:spcPts val="0"/>
                        </a:spcBef>
                        <a:spcAft>
                          <a:spcPts val="0"/>
                        </a:spcAft>
                        <a:buClr>
                          <a:srgbClr val="000000"/>
                        </a:buClr>
                        <a:buSzPts val="1100"/>
                        <a:buFont typeface="Arial"/>
                        <a:buNone/>
                      </a:pPr>
                      <a:r>
                        <a:rPr lang="en-US" sz="1100" u="none" cap="none" strike="noStrike">
                          <a:highlight>
                            <a:srgbClr val="FBFBFB"/>
                          </a:highlight>
                        </a:rPr>
                        <a:t>Người dùng</a:t>
                      </a:r>
                      <a:endParaRPr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lang="en-US" sz="1100" u="none" cap="none" strike="noStrike">
                          <a:highlight>
                            <a:srgbClr val="FBFBFB"/>
                          </a:highlight>
                        </a:rPr>
                        <a:t>Nhà phân tích kinh doanh, nhà khoa học dữ liệu và nhà phát triển dữ liệu</a:t>
                      </a:r>
                      <a:endParaRPr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lang="en-US" sz="1100" u="none" cap="none" strike="noStrike">
                          <a:highlight>
                            <a:srgbClr val="FBFBFB"/>
                          </a:highlight>
                        </a:rPr>
                        <a:t>Nhà phân tích kinh doanh (sử dụng dữ liệu được quản lý), nhà khoa học dữ liệu, nhà phát triển dữ liệu, kỹ sư dữ liệu và kiến trúc sư dữ liệu</a:t>
                      </a:r>
                      <a:endParaRPr sz="1100" u="none" cap="none" strike="noStrike">
                        <a:highlight>
                          <a:srgbClr val="FBFBFB"/>
                        </a:highlight>
                      </a:endParaRPr>
                    </a:p>
                  </a:txBody>
                  <a:tcPr marT="9525" marB="9525" marR="9525" marL="9525"/>
                </a:tc>
              </a:tr>
              <a:tr h="850225">
                <a:tc>
                  <a:txBody>
                    <a:bodyPr/>
                    <a:lstStyle/>
                    <a:p>
                      <a:pPr indent="0" lvl="0" marL="0" marR="0" rtl="0" algn="ctr">
                        <a:lnSpc>
                          <a:spcPct val="115000"/>
                        </a:lnSpc>
                        <a:spcBef>
                          <a:spcPts val="0"/>
                        </a:spcBef>
                        <a:spcAft>
                          <a:spcPts val="0"/>
                        </a:spcAft>
                        <a:buClr>
                          <a:srgbClr val="000000"/>
                        </a:buClr>
                        <a:buSzPts val="1100"/>
                        <a:buFont typeface="Arial"/>
                        <a:buNone/>
                      </a:pPr>
                      <a:r>
                        <a:rPr lang="en-US" sz="1100" u="none" cap="none" strike="noStrike">
                          <a:highlight>
                            <a:srgbClr val="FBFBFB"/>
                          </a:highlight>
                        </a:rPr>
                        <a:t>Phân tích</a:t>
                      </a:r>
                      <a:endParaRPr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lang="en-US" sz="1100" u="none" cap="none" strike="noStrike">
                          <a:highlight>
                            <a:srgbClr val="FBFBFB"/>
                          </a:highlight>
                        </a:rPr>
                        <a:t>Báo cáo hàng loạt, BI và trực quan hóa</a:t>
                      </a:r>
                      <a:endParaRPr sz="1100" u="none" cap="none" strike="noStrike">
                        <a:highlight>
                          <a:srgbClr val="FBFBFB"/>
                        </a:highlight>
                      </a:endParaRPr>
                    </a:p>
                  </a:txBody>
                  <a:tcPr marT="9525" marB="9525" marR="9525" marL="9525"/>
                </a:tc>
                <a:tc>
                  <a:txBody>
                    <a:bodyPr/>
                    <a:lstStyle/>
                    <a:p>
                      <a:pPr indent="0" lvl="0" marL="0" marR="0" rtl="0" algn="ctr">
                        <a:lnSpc>
                          <a:spcPct val="115000"/>
                        </a:lnSpc>
                        <a:spcBef>
                          <a:spcPts val="0"/>
                        </a:spcBef>
                        <a:spcAft>
                          <a:spcPts val="0"/>
                        </a:spcAft>
                        <a:buClr>
                          <a:srgbClr val="000000"/>
                        </a:buClr>
                        <a:buSzPts val="1100"/>
                        <a:buFont typeface="Arial"/>
                        <a:buNone/>
                      </a:pPr>
                      <a:r>
                        <a:rPr lang="en-US" sz="1100" u="none" cap="none" strike="noStrike">
                          <a:highlight>
                            <a:srgbClr val="FBFBFB"/>
                          </a:highlight>
                        </a:rPr>
                        <a:t>Máy học, phân tích khám phá, khám phá dữ liệu, phân luồng, phân tích vận hành, dữ liệu lớn và lập hồ sơ</a:t>
                      </a:r>
                      <a:endParaRPr sz="1100" u="none" cap="none" strike="noStrike">
                        <a:highlight>
                          <a:srgbClr val="FBFBFB"/>
                        </a:highlight>
                      </a:endParaRPr>
                    </a:p>
                  </a:txBody>
                  <a:tcPr marT="9525" marB="9525" marR="9525" marL="9525"/>
                </a:tc>
              </a:tr>
            </a:tbl>
          </a:graphicData>
        </a:graphic>
      </p:graphicFrame>
      <p:cxnSp>
        <p:nvCxnSpPr>
          <p:cNvPr id="507" name="Google Shape;507;g34d2176635f_3_313"/>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508" name="Google Shape;508;g34d2176635f_3_313"/>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509" name="Google Shape;509;g34d2176635f_3_313"/>
          <p:cNvSpPr txBox="1"/>
          <p:nvPr/>
        </p:nvSpPr>
        <p:spPr>
          <a:xfrm>
            <a:off x="9345401" y="470207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g34d2176635f_3_313"/>
          <p:cNvSpPr/>
          <p:nvPr/>
        </p:nvSpPr>
        <p:spPr>
          <a:xfrm>
            <a:off x="114062" y="634494"/>
            <a:ext cx="2983800" cy="388500"/>
          </a:xfrm>
          <a:prstGeom prst="homePlate">
            <a:avLst>
              <a:gd fmla="val 50000" name="adj"/>
            </a:avLst>
          </a:prstGeom>
          <a:solidFill>
            <a:srgbClr val="C9DAF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Những lưu ý khi thiết kế</a:t>
            </a:r>
            <a:endParaRPr b="0" i="0" sz="1400" u="none" cap="none" strike="noStrike">
              <a:solidFill>
                <a:srgbClr val="000000"/>
              </a:solidFill>
              <a:latin typeface="Arial"/>
              <a:ea typeface="Arial"/>
              <a:cs typeface="Arial"/>
              <a:sym typeface="Arial"/>
            </a:endParaRPr>
          </a:p>
        </p:txBody>
      </p:sp>
      <p:sp>
        <p:nvSpPr>
          <p:cNvPr id="511" name="Google Shape;511;g34d2176635f_3_313"/>
          <p:cNvSpPr/>
          <p:nvPr/>
        </p:nvSpPr>
        <p:spPr>
          <a:xfrm>
            <a:off x="3080079" y="628650"/>
            <a:ext cx="2983800" cy="400200"/>
          </a:xfrm>
          <a:prstGeom prst="chevron">
            <a:avLst>
              <a:gd fmla="val 50000" name="adj"/>
            </a:avLst>
          </a:prstGeom>
          <a:solidFill>
            <a:srgbClr val="C9DAF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Các layer trong Data Lake</a:t>
            </a:r>
            <a:endParaRPr b="0" i="0" sz="1400" u="none" cap="none" strike="noStrike">
              <a:solidFill>
                <a:srgbClr val="000000"/>
              </a:solidFill>
              <a:latin typeface="Arial"/>
              <a:ea typeface="Arial"/>
              <a:cs typeface="Arial"/>
              <a:sym typeface="Arial"/>
            </a:endParaRPr>
          </a:p>
        </p:txBody>
      </p:sp>
      <p:sp>
        <p:nvSpPr>
          <p:cNvPr id="512" name="Google Shape;512;g34d2176635f_3_313"/>
          <p:cNvSpPr/>
          <p:nvPr/>
        </p:nvSpPr>
        <p:spPr>
          <a:xfrm>
            <a:off x="6046134" y="628625"/>
            <a:ext cx="2983800" cy="400200"/>
          </a:xfrm>
          <a:prstGeom prst="chevron">
            <a:avLst>
              <a:gd fmla="val 50000" name="adj"/>
            </a:avLst>
          </a:prstGeom>
          <a:solidFill>
            <a:srgbClr val="002B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So sánh với Data Warehouse</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cxnSp>
        <p:nvCxnSpPr>
          <p:cNvPr id="517" name="Google Shape;517;g34d2176635f_3_338"/>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518" name="Google Shape;518;g34d2176635f_3_338"/>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Giải pháp lưu trữ</a:t>
            </a:r>
            <a:endParaRPr b="0" i="0" sz="1400" u="none" cap="none" strike="noStrike">
              <a:solidFill>
                <a:srgbClr val="000000"/>
              </a:solidFill>
              <a:latin typeface="Arial"/>
              <a:ea typeface="Arial"/>
              <a:cs typeface="Arial"/>
              <a:sym typeface="Arial"/>
            </a:endParaRPr>
          </a:p>
        </p:txBody>
      </p:sp>
      <p:cxnSp>
        <p:nvCxnSpPr>
          <p:cNvPr id="519" name="Google Shape;519;g34d2176635f_3_338"/>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520" name="Google Shape;520;g34d2176635f_3_338"/>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521" name="Google Shape;521;g34d2176635f_3_338"/>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30</a:t>
            </a:r>
            <a:endParaRPr b="0" i="0" sz="1400" u="none" cap="none" strike="noStrike">
              <a:solidFill>
                <a:srgbClr val="000000"/>
              </a:solidFill>
              <a:latin typeface="Arial"/>
              <a:ea typeface="Arial"/>
              <a:cs typeface="Arial"/>
              <a:sym typeface="Arial"/>
            </a:endParaRPr>
          </a:p>
        </p:txBody>
      </p:sp>
      <p:pic>
        <p:nvPicPr>
          <p:cNvPr id="522" name="Google Shape;522;g34d2176635f_3_338"/>
          <p:cNvPicPr preferRelativeResize="0"/>
          <p:nvPr/>
        </p:nvPicPr>
        <p:blipFill rotWithShape="1">
          <a:blip r:embed="rId3">
            <a:alphaModFix/>
          </a:blip>
          <a:srcRect b="0" l="0" r="0" t="0"/>
          <a:stretch/>
        </p:blipFill>
        <p:spPr>
          <a:xfrm>
            <a:off x="73975" y="1084675"/>
            <a:ext cx="869676" cy="869676"/>
          </a:xfrm>
          <a:prstGeom prst="rect">
            <a:avLst/>
          </a:prstGeom>
          <a:noFill/>
          <a:ln>
            <a:noFill/>
          </a:ln>
        </p:spPr>
      </p:pic>
      <p:pic>
        <p:nvPicPr>
          <p:cNvPr id="523" name="Google Shape;523;g34d2176635f_3_338"/>
          <p:cNvPicPr preferRelativeResize="0"/>
          <p:nvPr/>
        </p:nvPicPr>
        <p:blipFill rotWithShape="1">
          <a:blip r:embed="rId4">
            <a:alphaModFix/>
          </a:blip>
          <a:srcRect b="0" l="0" r="0" t="0"/>
          <a:stretch/>
        </p:blipFill>
        <p:spPr>
          <a:xfrm>
            <a:off x="175950" y="2244238"/>
            <a:ext cx="767700" cy="767700"/>
          </a:xfrm>
          <a:prstGeom prst="rect">
            <a:avLst/>
          </a:prstGeom>
          <a:noFill/>
          <a:ln>
            <a:noFill/>
          </a:ln>
        </p:spPr>
      </p:pic>
      <p:pic>
        <p:nvPicPr>
          <p:cNvPr id="524" name="Google Shape;524;g34d2176635f_3_338"/>
          <p:cNvPicPr preferRelativeResize="0"/>
          <p:nvPr/>
        </p:nvPicPr>
        <p:blipFill rotWithShape="1">
          <a:blip r:embed="rId5">
            <a:alphaModFix/>
          </a:blip>
          <a:srcRect b="0" l="0" r="0" t="0"/>
          <a:stretch/>
        </p:blipFill>
        <p:spPr>
          <a:xfrm>
            <a:off x="223350" y="3424550"/>
            <a:ext cx="767700" cy="767700"/>
          </a:xfrm>
          <a:prstGeom prst="rect">
            <a:avLst/>
          </a:prstGeom>
          <a:noFill/>
          <a:ln>
            <a:noFill/>
          </a:ln>
        </p:spPr>
      </p:pic>
      <p:sp>
        <p:nvSpPr>
          <p:cNvPr id="525" name="Google Shape;525;g34d2176635f_3_338"/>
          <p:cNvSpPr txBox="1"/>
          <p:nvPr/>
        </p:nvSpPr>
        <p:spPr>
          <a:xfrm>
            <a:off x="1383600" y="509600"/>
            <a:ext cx="1470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Arial"/>
                <a:ea typeface="Arial"/>
                <a:cs typeface="Arial"/>
                <a:sym typeface="Arial"/>
              </a:rPr>
              <a:t>Thành phần</a:t>
            </a:r>
            <a:endParaRPr b="1" i="0" sz="1400" u="none" cap="none" strike="noStrike">
              <a:solidFill>
                <a:schemeClr val="dk2"/>
              </a:solidFill>
              <a:latin typeface="Arial"/>
              <a:ea typeface="Arial"/>
              <a:cs typeface="Arial"/>
              <a:sym typeface="Arial"/>
            </a:endParaRPr>
          </a:p>
        </p:txBody>
      </p:sp>
      <p:sp>
        <p:nvSpPr>
          <p:cNvPr id="526" name="Google Shape;526;g34d2176635f_3_338"/>
          <p:cNvSpPr txBox="1"/>
          <p:nvPr/>
        </p:nvSpPr>
        <p:spPr>
          <a:xfrm>
            <a:off x="3233925" y="509600"/>
            <a:ext cx="2171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Arial"/>
                <a:ea typeface="Arial"/>
                <a:cs typeface="Arial"/>
                <a:sym typeface="Arial"/>
              </a:rPr>
              <a:t>Vai trò trong lưu trữ</a:t>
            </a:r>
            <a:endParaRPr b="1" i="0" sz="1400" u="none" cap="none" strike="noStrike">
              <a:solidFill>
                <a:schemeClr val="dk2"/>
              </a:solidFill>
              <a:latin typeface="Arial"/>
              <a:ea typeface="Arial"/>
              <a:cs typeface="Arial"/>
              <a:sym typeface="Arial"/>
            </a:endParaRPr>
          </a:p>
        </p:txBody>
      </p:sp>
      <p:sp>
        <p:nvSpPr>
          <p:cNvPr id="527" name="Google Shape;527;g34d2176635f_3_338"/>
          <p:cNvSpPr txBox="1"/>
          <p:nvPr/>
        </p:nvSpPr>
        <p:spPr>
          <a:xfrm>
            <a:off x="6016075" y="509600"/>
            <a:ext cx="287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Arial"/>
                <a:ea typeface="Arial"/>
                <a:cs typeface="Arial"/>
                <a:sym typeface="Arial"/>
              </a:rPr>
              <a:t>Phương pháp lưu trữ</a:t>
            </a:r>
            <a:endParaRPr b="1" i="0" sz="1400" u="none" cap="none" strike="noStrike">
              <a:solidFill>
                <a:schemeClr val="dk2"/>
              </a:solidFill>
              <a:latin typeface="Arial"/>
              <a:ea typeface="Arial"/>
              <a:cs typeface="Arial"/>
              <a:sym typeface="Arial"/>
            </a:endParaRPr>
          </a:p>
        </p:txBody>
      </p:sp>
      <p:sp>
        <p:nvSpPr>
          <p:cNvPr id="528" name="Google Shape;528;g34d2176635f_3_338"/>
          <p:cNvSpPr txBox="1"/>
          <p:nvPr/>
        </p:nvSpPr>
        <p:spPr>
          <a:xfrm>
            <a:off x="3305125" y="909800"/>
            <a:ext cx="1842900" cy="41841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Lưu dữ liệu giao dịch mới nhất (gần real-time), dùng để vận hành hằng ngày.</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Trung tâm chia sẻ dữ liệu giữa các hệ thống. Dữ liệu thường chuẩn hóa, có thể thời gian thực hoặc batch.</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Lưu dữ liệu được tổng hợp theo chủ đề để phân tích nhanh cho từng bộ phận.</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
        <p:nvSpPr>
          <p:cNvPr id="529" name="Google Shape;529;g34d2176635f_3_338"/>
          <p:cNvSpPr txBox="1"/>
          <p:nvPr/>
        </p:nvSpPr>
        <p:spPr>
          <a:xfrm>
            <a:off x="1619438" y="1016925"/>
            <a:ext cx="1103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Arial"/>
                <a:ea typeface="Arial"/>
                <a:cs typeface="Arial"/>
                <a:sym typeface="Arial"/>
              </a:rPr>
              <a:t>ODS</a:t>
            </a:r>
            <a:endParaRPr b="1" i="0" sz="1400" u="none" cap="none" strike="noStrike">
              <a:solidFill>
                <a:schemeClr val="dk2"/>
              </a:solidFill>
              <a:latin typeface="Arial"/>
              <a:ea typeface="Arial"/>
              <a:cs typeface="Arial"/>
              <a:sym typeface="Arial"/>
            </a:endParaRPr>
          </a:p>
        </p:txBody>
      </p:sp>
      <p:sp>
        <p:nvSpPr>
          <p:cNvPr id="530" name="Google Shape;530;g34d2176635f_3_338"/>
          <p:cNvSpPr txBox="1"/>
          <p:nvPr/>
        </p:nvSpPr>
        <p:spPr>
          <a:xfrm>
            <a:off x="1526290" y="2244250"/>
            <a:ext cx="1327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Arial"/>
                <a:ea typeface="Arial"/>
                <a:cs typeface="Arial"/>
                <a:sym typeface="Arial"/>
              </a:rPr>
              <a:t>Data Hub</a:t>
            </a:r>
            <a:endParaRPr b="1" i="0" sz="1400" u="none" cap="none" strike="noStrike">
              <a:solidFill>
                <a:schemeClr val="dk2"/>
              </a:solidFill>
              <a:latin typeface="Arial"/>
              <a:ea typeface="Arial"/>
              <a:cs typeface="Arial"/>
              <a:sym typeface="Arial"/>
            </a:endParaRPr>
          </a:p>
        </p:txBody>
      </p:sp>
      <p:sp>
        <p:nvSpPr>
          <p:cNvPr id="531" name="Google Shape;531;g34d2176635f_3_338"/>
          <p:cNvSpPr txBox="1"/>
          <p:nvPr/>
        </p:nvSpPr>
        <p:spPr>
          <a:xfrm>
            <a:off x="1530927" y="3471575"/>
            <a:ext cx="1327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Arial"/>
                <a:ea typeface="Arial"/>
                <a:cs typeface="Arial"/>
                <a:sym typeface="Arial"/>
              </a:rPr>
              <a:t>Data mart</a:t>
            </a:r>
            <a:endParaRPr b="1" i="0" sz="1400" u="none" cap="none" strike="noStrike">
              <a:solidFill>
                <a:schemeClr val="dk2"/>
              </a:solidFill>
              <a:latin typeface="Arial"/>
              <a:ea typeface="Arial"/>
              <a:cs typeface="Arial"/>
              <a:sym typeface="Arial"/>
            </a:endParaRPr>
          </a:p>
        </p:txBody>
      </p:sp>
      <p:sp>
        <p:nvSpPr>
          <p:cNvPr id="532" name="Google Shape;532;g34d2176635f_3_338"/>
          <p:cNvSpPr txBox="1"/>
          <p:nvPr/>
        </p:nvSpPr>
        <p:spPr>
          <a:xfrm>
            <a:off x="6016075" y="971300"/>
            <a:ext cx="2526600" cy="38691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Có thể lưu trên storage nhanh như SSD, Azure SQL, hoặc dịch vụ OLTP.</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Lưu trữ trên dịch vụ linh hoạt như S3, GCS, Kafka, hoặc HDFS.</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Dữ liệu được lấy từ Data Warehouse/Data Lake, lưu trên nền tảng tối ưu truy vấn như Redshift, BigQuery, Snowflake.</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200"/>
              <a:buFont typeface="Arial"/>
              <a:buNone/>
            </a:pPr>
            <a:r>
              <a:t/>
            </a:r>
            <a:endParaRPr b="0" i="0" sz="12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g34d2176635f_0_33"/>
          <p:cNvSpPr txBox="1"/>
          <p:nvPr/>
        </p:nvSpPr>
        <p:spPr>
          <a:xfrm>
            <a:off x="2639250" y="264374"/>
            <a:ext cx="38655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2B65"/>
                </a:solidFill>
                <a:latin typeface="Roboto"/>
                <a:ea typeface="Roboto"/>
                <a:cs typeface="Roboto"/>
                <a:sym typeface="Roboto"/>
              </a:rPr>
              <a:t>CONTENT</a:t>
            </a:r>
            <a:endParaRPr b="0" i="0" sz="2000" u="none" cap="none" strike="noStrike">
              <a:solidFill>
                <a:srgbClr val="000000"/>
              </a:solidFill>
              <a:latin typeface="Roboto"/>
              <a:ea typeface="Roboto"/>
              <a:cs typeface="Roboto"/>
              <a:sym typeface="Roboto"/>
            </a:endParaRPr>
          </a:p>
        </p:txBody>
      </p:sp>
      <p:cxnSp>
        <p:nvCxnSpPr>
          <p:cNvPr id="71" name="Google Shape;71;g34d2176635f_0_33"/>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72" name="Google Shape;72;g34d2176635f_0_33"/>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73" name="Google Shape;73;g34d2176635f_0_33"/>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a:t>
            </a:r>
            <a:endParaRPr b="0" i="0" sz="1400" u="none" cap="none" strike="noStrike">
              <a:solidFill>
                <a:srgbClr val="000000"/>
              </a:solidFill>
              <a:latin typeface="Arial"/>
              <a:ea typeface="Arial"/>
              <a:cs typeface="Arial"/>
              <a:sym typeface="Arial"/>
            </a:endParaRPr>
          </a:p>
        </p:txBody>
      </p:sp>
      <p:grpSp>
        <p:nvGrpSpPr>
          <p:cNvPr id="74" name="Google Shape;74;g34d2176635f_0_33"/>
          <p:cNvGrpSpPr/>
          <p:nvPr/>
        </p:nvGrpSpPr>
        <p:grpSpPr>
          <a:xfrm>
            <a:off x="1175759" y="1880567"/>
            <a:ext cx="2216100" cy="2039700"/>
            <a:chOff x="1654509" y="1954317"/>
            <a:chExt cx="2216100" cy="2039700"/>
          </a:xfrm>
        </p:grpSpPr>
        <p:sp>
          <p:nvSpPr>
            <p:cNvPr id="75" name="Google Shape;75;g34d2176635f_0_33"/>
            <p:cNvSpPr/>
            <p:nvPr/>
          </p:nvSpPr>
          <p:spPr>
            <a:xfrm>
              <a:off x="1654509" y="1954317"/>
              <a:ext cx="2216100" cy="2039700"/>
            </a:xfrm>
            <a:prstGeom prst="diamond">
              <a:avLst/>
            </a:prstGeom>
            <a:noFill/>
            <a:ln cap="flat" cmpd="sng" w="28575">
              <a:solidFill>
                <a:srgbClr val="A64D79"/>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Roboto"/>
                <a:ea typeface="Roboto"/>
                <a:cs typeface="Roboto"/>
                <a:sym typeface="Roboto"/>
              </a:endParaRPr>
            </a:p>
          </p:txBody>
        </p:sp>
        <p:sp>
          <p:nvSpPr>
            <p:cNvPr id="76" name="Google Shape;76;g34d2176635f_0_33"/>
            <p:cNvSpPr txBox="1"/>
            <p:nvPr/>
          </p:nvSpPr>
          <p:spPr>
            <a:xfrm>
              <a:off x="1871395" y="2743334"/>
              <a:ext cx="19992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2B65"/>
                  </a:solidFill>
                  <a:latin typeface="Roboto"/>
                  <a:ea typeface="Roboto"/>
                  <a:cs typeface="Roboto"/>
                  <a:sym typeface="Roboto"/>
                </a:rPr>
                <a:t>Data Warehouse</a:t>
              </a:r>
              <a:endParaRPr b="0" i="0" sz="2400" u="none" cap="none" strike="noStrike">
                <a:solidFill>
                  <a:srgbClr val="000000"/>
                </a:solidFill>
                <a:latin typeface="Roboto"/>
                <a:ea typeface="Roboto"/>
                <a:cs typeface="Roboto"/>
                <a:sym typeface="Roboto"/>
              </a:endParaRPr>
            </a:p>
          </p:txBody>
        </p:sp>
      </p:grpSp>
      <p:grpSp>
        <p:nvGrpSpPr>
          <p:cNvPr id="77" name="Google Shape;77;g34d2176635f_0_33"/>
          <p:cNvGrpSpPr/>
          <p:nvPr/>
        </p:nvGrpSpPr>
        <p:grpSpPr>
          <a:xfrm>
            <a:off x="5694288" y="1863333"/>
            <a:ext cx="2331000" cy="2074200"/>
            <a:chOff x="5043688" y="1863333"/>
            <a:chExt cx="2331000" cy="2074200"/>
          </a:xfrm>
        </p:grpSpPr>
        <p:sp>
          <p:nvSpPr>
            <p:cNvPr id="78" name="Google Shape;78;g34d2176635f_0_33"/>
            <p:cNvSpPr/>
            <p:nvPr/>
          </p:nvSpPr>
          <p:spPr>
            <a:xfrm>
              <a:off x="5043688" y="1863333"/>
              <a:ext cx="2331000" cy="2074200"/>
            </a:xfrm>
            <a:prstGeom prst="diamond">
              <a:avLst/>
            </a:prstGeom>
            <a:noFill/>
            <a:ln cap="flat" cmpd="sng" w="28575">
              <a:solidFill>
                <a:srgbClr val="6FA8DC"/>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Roboto"/>
                <a:ea typeface="Roboto"/>
                <a:cs typeface="Roboto"/>
                <a:sym typeface="Roboto"/>
              </a:endParaRPr>
            </a:p>
          </p:txBody>
        </p:sp>
        <p:sp>
          <p:nvSpPr>
            <p:cNvPr id="79" name="Google Shape;79;g34d2176635f_0_33"/>
            <p:cNvSpPr txBox="1"/>
            <p:nvPr/>
          </p:nvSpPr>
          <p:spPr>
            <a:xfrm>
              <a:off x="5140624" y="2669576"/>
              <a:ext cx="19992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2B65"/>
                  </a:solidFill>
                  <a:latin typeface="Roboto"/>
                  <a:ea typeface="Roboto"/>
                  <a:cs typeface="Roboto"/>
                  <a:sym typeface="Roboto"/>
                </a:rPr>
                <a:t>Data Lake</a:t>
              </a:r>
              <a:endParaRPr b="0" i="0" sz="2400" u="none" cap="none" strike="noStrike">
                <a:solidFill>
                  <a:srgbClr val="000000"/>
                </a:solidFill>
                <a:latin typeface="Roboto"/>
                <a:ea typeface="Roboto"/>
                <a:cs typeface="Roboto"/>
                <a:sym typeface="Roboto"/>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cxnSp>
        <p:nvCxnSpPr>
          <p:cNvPr id="537" name="Google Shape;537;g34d2176635f_3_366"/>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538" name="Google Shape;538;g34d2176635f_3_366"/>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Data processes</a:t>
            </a:r>
            <a:endParaRPr b="0" i="0" sz="1400" u="none" cap="none" strike="noStrike">
              <a:solidFill>
                <a:srgbClr val="000000"/>
              </a:solidFill>
              <a:latin typeface="Arial"/>
              <a:ea typeface="Arial"/>
              <a:cs typeface="Arial"/>
              <a:sym typeface="Arial"/>
            </a:endParaRPr>
          </a:p>
        </p:txBody>
      </p:sp>
      <p:cxnSp>
        <p:nvCxnSpPr>
          <p:cNvPr id="539" name="Google Shape;539;g34d2176635f_3_366"/>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540" name="Google Shape;540;g34d2176635f_3_366"/>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541" name="Google Shape;541;g34d2176635f_3_366"/>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31</a:t>
            </a:r>
            <a:endParaRPr b="0" i="0" sz="1400" u="none" cap="none" strike="noStrike">
              <a:solidFill>
                <a:srgbClr val="000000"/>
              </a:solidFill>
              <a:latin typeface="Arial"/>
              <a:ea typeface="Arial"/>
              <a:cs typeface="Arial"/>
              <a:sym typeface="Arial"/>
            </a:endParaRPr>
          </a:p>
        </p:txBody>
      </p:sp>
      <p:sp>
        <p:nvSpPr>
          <p:cNvPr id="542" name="Google Shape;542;g34d2176635f_3_366"/>
          <p:cNvSpPr/>
          <p:nvPr/>
        </p:nvSpPr>
        <p:spPr>
          <a:xfrm>
            <a:off x="181100" y="532131"/>
            <a:ext cx="28545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Master Data Management</a:t>
            </a:r>
            <a:endParaRPr b="1" i="0" sz="1300" u="none" cap="none" strike="noStrike">
              <a:solidFill>
                <a:schemeClr val="lt1"/>
              </a:solidFill>
              <a:latin typeface="Roboto"/>
              <a:ea typeface="Roboto"/>
              <a:cs typeface="Roboto"/>
              <a:sym typeface="Roboto"/>
            </a:endParaRPr>
          </a:p>
        </p:txBody>
      </p:sp>
      <p:sp>
        <p:nvSpPr>
          <p:cNvPr id="543" name="Google Shape;543;g34d2176635f_3_366"/>
          <p:cNvSpPr/>
          <p:nvPr/>
        </p:nvSpPr>
        <p:spPr>
          <a:xfrm>
            <a:off x="3261275" y="537125"/>
            <a:ext cx="29961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Virtualization &amp; Data Federation </a:t>
            </a:r>
            <a:endParaRPr b="1" i="0" sz="1300" u="none" cap="none" strike="noStrike">
              <a:solidFill>
                <a:schemeClr val="lt1"/>
              </a:solidFill>
              <a:latin typeface="Roboto"/>
              <a:ea typeface="Roboto"/>
              <a:cs typeface="Roboto"/>
              <a:sym typeface="Roboto"/>
            </a:endParaRPr>
          </a:p>
        </p:txBody>
      </p:sp>
      <p:sp>
        <p:nvSpPr>
          <p:cNvPr id="544" name="Google Shape;544;g34d2176635f_3_366"/>
          <p:cNvSpPr/>
          <p:nvPr/>
        </p:nvSpPr>
        <p:spPr>
          <a:xfrm>
            <a:off x="6613175" y="545575"/>
            <a:ext cx="2229600" cy="3078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Catalogs</a:t>
            </a:r>
            <a:endParaRPr b="1" i="0" sz="1300" u="none" cap="none" strike="noStrike">
              <a:solidFill>
                <a:schemeClr val="lt1"/>
              </a:solidFill>
              <a:latin typeface="Roboto"/>
              <a:ea typeface="Roboto"/>
              <a:cs typeface="Roboto"/>
              <a:sym typeface="Roboto"/>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cxnSp>
        <p:nvCxnSpPr>
          <p:cNvPr id="549" name="Google Shape;549;g34d2176635f_3_389"/>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550" name="Google Shape;550;g34d2176635f_3_389"/>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Data processes</a:t>
            </a:r>
            <a:endParaRPr b="0" i="0" sz="1400" u="none" cap="none" strike="noStrike">
              <a:solidFill>
                <a:srgbClr val="000000"/>
              </a:solidFill>
              <a:latin typeface="Arial"/>
              <a:ea typeface="Arial"/>
              <a:cs typeface="Arial"/>
              <a:sym typeface="Arial"/>
            </a:endParaRPr>
          </a:p>
        </p:txBody>
      </p:sp>
      <p:cxnSp>
        <p:nvCxnSpPr>
          <p:cNvPr id="551" name="Google Shape;551;g34d2176635f_3_389"/>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552" name="Google Shape;552;g34d2176635f_3_389"/>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553" name="Google Shape;553;g34d2176635f_3_389"/>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32</a:t>
            </a:r>
            <a:endParaRPr b="0" i="0" sz="1400" u="none" cap="none" strike="noStrike">
              <a:solidFill>
                <a:srgbClr val="000000"/>
              </a:solidFill>
              <a:latin typeface="Arial"/>
              <a:ea typeface="Arial"/>
              <a:cs typeface="Arial"/>
              <a:sym typeface="Arial"/>
            </a:endParaRPr>
          </a:p>
        </p:txBody>
      </p:sp>
      <p:sp>
        <p:nvSpPr>
          <p:cNvPr id="554" name="Google Shape;554;g34d2176635f_3_389"/>
          <p:cNvSpPr/>
          <p:nvPr/>
        </p:nvSpPr>
        <p:spPr>
          <a:xfrm>
            <a:off x="181100" y="532131"/>
            <a:ext cx="28545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Master Data Management</a:t>
            </a:r>
            <a:endParaRPr b="1" i="0" sz="1300" u="none" cap="none" strike="noStrike">
              <a:solidFill>
                <a:schemeClr val="lt1"/>
              </a:solidFill>
              <a:latin typeface="Roboto"/>
              <a:ea typeface="Roboto"/>
              <a:cs typeface="Roboto"/>
              <a:sym typeface="Roboto"/>
            </a:endParaRPr>
          </a:p>
        </p:txBody>
      </p:sp>
      <p:sp>
        <p:nvSpPr>
          <p:cNvPr id="555" name="Google Shape;555;g34d2176635f_3_389"/>
          <p:cNvSpPr/>
          <p:nvPr/>
        </p:nvSpPr>
        <p:spPr>
          <a:xfrm>
            <a:off x="3261275" y="537125"/>
            <a:ext cx="2996100" cy="317100"/>
          </a:xfrm>
          <a:prstGeom prst="roundRect">
            <a:avLst>
              <a:gd fmla="val 16667"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Virtualization &amp; Data Federation </a:t>
            </a:r>
            <a:endParaRPr b="1" i="0" sz="1300" u="none" cap="none" strike="noStrike">
              <a:solidFill>
                <a:schemeClr val="lt1"/>
              </a:solidFill>
              <a:latin typeface="Roboto"/>
              <a:ea typeface="Roboto"/>
              <a:cs typeface="Roboto"/>
              <a:sym typeface="Roboto"/>
            </a:endParaRPr>
          </a:p>
        </p:txBody>
      </p:sp>
      <p:sp>
        <p:nvSpPr>
          <p:cNvPr id="556" name="Google Shape;556;g34d2176635f_3_389"/>
          <p:cNvSpPr/>
          <p:nvPr/>
        </p:nvSpPr>
        <p:spPr>
          <a:xfrm>
            <a:off x="6572400" y="532125"/>
            <a:ext cx="2268000" cy="317100"/>
          </a:xfrm>
          <a:prstGeom prst="roundRect">
            <a:avLst>
              <a:gd fmla="val 16667"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Catalogs</a:t>
            </a:r>
            <a:endParaRPr b="1" i="0" sz="1300" u="none" cap="none" strike="noStrike">
              <a:solidFill>
                <a:schemeClr val="lt1"/>
              </a:solidFill>
              <a:latin typeface="Roboto"/>
              <a:ea typeface="Roboto"/>
              <a:cs typeface="Roboto"/>
              <a:sym typeface="Roboto"/>
            </a:endParaRPr>
          </a:p>
        </p:txBody>
      </p:sp>
      <p:pic>
        <p:nvPicPr>
          <p:cNvPr id="557" name="Google Shape;557;g34d2176635f_3_389"/>
          <p:cNvPicPr preferRelativeResize="0"/>
          <p:nvPr/>
        </p:nvPicPr>
        <p:blipFill rotWithShape="1">
          <a:blip r:embed="rId3">
            <a:alphaModFix/>
          </a:blip>
          <a:srcRect b="0" l="0" r="0" t="0"/>
          <a:stretch/>
        </p:blipFill>
        <p:spPr>
          <a:xfrm>
            <a:off x="297350" y="1251138"/>
            <a:ext cx="4753399" cy="2753900"/>
          </a:xfrm>
          <a:prstGeom prst="rect">
            <a:avLst/>
          </a:prstGeom>
          <a:noFill/>
          <a:ln>
            <a:noFill/>
          </a:ln>
        </p:spPr>
      </p:pic>
      <p:sp>
        <p:nvSpPr>
          <p:cNvPr id="558" name="Google Shape;558;g34d2176635f_3_389"/>
          <p:cNvSpPr txBox="1"/>
          <p:nvPr/>
        </p:nvSpPr>
        <p:spPr>
          <a:xfrm>
            <a:off x="5705800" y="1843650"/>
            <a:ext cx="2722800" cy="15228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Quản lý dữ liệu chủ: khách hàng, sản phẩm, nhà cung cấp…</a:t>
            </a:r>
            <a:endParaRPr b="0" i="0" sz="1200" u="none" cap="none" strike="noStrike">
              <a:solidFill>
                <a:schemeClr val="dk1"/>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Đảm bảo dữ liệu nhất quán, chính xác trên toàn tổ chức.</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cxnSp>
        <p:nvCxnSpPr>
          <p:cNvPr id="563" name="Google Shape;563;g34d2176635f_3_402"/>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564" name="Google Shape;564;g34d2176635f_3_402"/>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Data processes</a:t>
            </a:r>
            <a:endParaRPr b="0" i="0" sz="1400" u="none" cap="none" strike="noStrike">
              <a:solidFill>
                <a:srgbClr val="000000"/>
              </a:solidFill>
              <a:latin typeface="Arial"/>
              <a:ea typeface="Arial"/>
              <a:cs typeface="Arial"/>
              <a:sym typeface="Arial"/>
            </a:endParaRPr>
          </a:p>
        </p:txBody>
      </p:sp>
      <p:cxnSp>
        <p:nvCxnSpPr>
          <p:cNvPr id="565" name="Google Shape;565;g34d2176635f_3_402"/>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566" name="Google Shape;566;g34d2176635f_3_402"/>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567" name="Google Shape;567;g34d2176635f_3_402"/>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33</a:t>
            </a:r>
            <a:endParaRPr b="0" i="0" sz="1400" u="none" cap="none" strike="noStrike">
              <a:solidFill>
                <a:srgbClr val="000000"/>
              </a:solidFill>
              <a:latin typeface="Arial"/>
              <a:ea typeface="Arial"/>
              <a:cs typeface="Arial"/>
              <a:sym typeface="Arial"/>
            </a:endParaRPr>
          </a:p>
        </p:txBody>
      </p:sp>
      <p:sp>
        <p:nvSpPr>
          <p:cNvPr id="568" name="Google Shape;568;g34d2176635f_3_402"/>
          <p:cNvSpPr/>
          <p:nvPr/>
        </p:nvSpPr>
        <p:spPr>
          <a:xfrm>
            <a:off x="181100" y="532131"/>
            <a:ext cx="2854500" cy="317100"/>
          </a:xfrm>
          <a:prstGeom prst="roundRect">
            <a:avLst>
              <a:gd fmla="val 16667"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Master Data Management</a:t>
            </a:r>
            <a:endParaRPr b="1" i="0" sz="1300" u="none" cap="none" strike="noStrike">
              <a:solidFill>
                <a:schemeClr val="lt1"/>
              </a:solidFill>
              <a:latin typeface="Roboto"/>
              <a:ea typeface="Roboto"/>
              <a:cs typeface="Roboto"/>
              <a:sym typeface="Roboto"/>
            </a:endParaRPr>
          </a:p>
        </p:txBody>
      </p:sp>
      <p:sp>
        <p:nvSpPr>
          <p:cNvPr id="569" name="Google Shape;569;g34d2176635f_3_402"/>
          <p:cNvSpPr/>
          <p:nvPr/>
        </p:nvSpPr>
        <p:spPr>
          <a:xfrm>
            <a:off x="3261275" y="537125"/>
            <a:ext cx="29961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Virtualization &amp; Data Federation </a:t>
            </a:r>
            <a:endParaRPr b="1" i="0" sz="1300" u="none" cap="none" strike="noStrike">
              <a:solidFill>
                <a:schemeClr val="lt1"/>
              </a:solidFill>
              <a:latin typeface="Roboto"/>
              <a:ea typeface="Roboto"/>
              <a:cs typeface="Roboto"/>
              <a:sym typeface="Roboto"/>
            </a:endParaRPr>
          </a:p>
        </p:txBody>
      </p:sp>
      <p:sp>
        <p:nvSpPr>
          <p:cNvPr id="570" name="Google Shape;570;g34d2176635f_3_402"/>
          <p:cNvSpPr/>
          <p:nvPr/>
        </p:nvSpPr>
        <p:spPr>
          <a:xfrm>
            <a:off x="6572400" y="532125"/>
            <a:ext cx="2268000" cy="317100"/>
          </a:xfrm>
          <a:prstGeom prst="roundRect">
            <a:avLst>
              <a:gd fmla="val 16667"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Catalogs</a:t>
            </a:r>
            <a:endParaRPr b="1" i="0" sz="1300" u="none" cap="none" strike="noStrike">
              <a:solidFill>
                <a:schemeClr val="lt1"/>
              </a:solidFill>
              <a:latin typeface="Roboto"/>
              <a:ea typeface="Roboto"/>
              <a:cs typeface="Roboto"/>
              <a:sym typeface="Roboto"/>
            </a:endParaRPr>
          </a:p>
        </p:txBody>
      </p:sp>
      <p:pic>
        <p:nvPicPr>
          <p:cNvPr id="571" name="Google Shape;571;g34d2176635f_3_402"/>
          <p:cNvPicPr preferRelativeResize="0"/>
          <p:nvPr/>
        </p:nvPicPr>
        <p:blipFill rotWithShape="1">
          <a:blip r:embed="rId3">
            <a:alphaModFix/>
          </a:blip>
          <a:srcRect b="0" l="0" r="0" t="0"/>
          <a:stretch/>
        </p:blipFill>
        <p:spPr>
          <a:xfrm>
            <a:off x="388000" y="1220025"/>
            <a:ext cx="5462724" cy="3465200"/>
          </a:xfrm>
          <a:prstGeom prst="rect">
            <a:avLst/>
          </a:prstGeom>
          <a:noFill/>
          <a:ln>
            <a:noFill/>
          </a:ln>
        </p:spPr>
      </p:pic>
      <p:sp>
        <p:nvSpPr>
          <p:cNvPr id="572" name="Google Shape;572;g34d2176635f_3_402"/>
          <p:cNvSpPr txBox="1"/>
          <p:nvPr/>
        </p:nvSpPr>
        <p:spPr>
          <a:xfrm>
            <a:off x="6037100" y="1679525"/>
            <a:ext cx="31254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
        <p:nvSpPr>
          <p:cNvPr id="573" name="Google Shape;573;g34d2176635f_3_402"/>
          <p:cNvSpPr txBox="1"/>
          <p:nvPr/>
        </p:nvSpPr>
        <p:spPr>
          <a:xfrm>
            <a:off x="5384850" y="1928000"/>
            <a:ext cx="3591300" cy="5832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800"/>
              </a:spcAft>
              <a:buClr>
                <a:srgbClr val="000000"/>
              </a:buClr>
              <a:buSzPts val="1200"/>
              <a:buFont typeface="Arial"/>
              <a:buNone/>
            </a:pPr>
            <a:r>
              <a:rPr b="0" i="0" lang="en-US" sz="1200" u="none" cap="none" strike="noStrike">
                <a:solidFill>
                  <a:schemeClr val="dk1"/>
                </a:solidFill>
                <a:latin typeface="Arial"/>
                <a:ea typeface="Arial"/>
                <a:cs typeface="Arial"/>
                <a:sym typeface="Arial"/>
              </a:rPr>
              <a:t>Truy cập và truy vấn nhiều nguồn dữ liệu như thể chúng là một.</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cxnSp>
        <p:nvCxnSpPr>
          <p:cNvPr id="578" name="Google Shape;578;g34d2176635f_3_418"/>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579" name="Google Shape;579;g34d2176635f_3_418"/>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Data processes</a:t>
            </a:r>
            <a:endParaRPr b="0" i="0" sz="1400" u="none" cap="none" strike="noStrike">
              <a:solidFill>
                <a:srgbClr val="000000"/>
              </a:solidFill>
              <a:latin typeface="Arial"/>
              <a:ea typeface="Arial"/>
              <a:cs typeface="Arial"/>
              <a:sym typeface="Arial"/>
            </a:endParaRPr>
          </a:p>
        </p:txBody>
      </p:sp>
      <p:cxnSp>
        <p:nvCxnSpPr>
          <p:cNvPr id="580" name="Google Shape;580;g34d2176635f_3_418"/>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581" name="Google Shape;581;g34d2176635f_3_418"/>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582" name="Google Shape;582;g34d2176635f_3_418"/>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34</a:t>
            </a:r>
            <a:endParaRPr b="0" i="0" sz="1400" u="none" cap="none" strike="noStrike">
              <a:solidFill>
                <a:srgbClr val="000000"/>
              </a:solidFill>
              <a:latin typeface="Arial"/>
              <a:ea typeface="Arial"/>
              <a:cs typeface="Arial"/>
              <a:sym typeface="Arial"/>
            </a:endParaRPr>
          </a:p>
        </p:txBody>
      </p:sp>
      <p:sp>
        <p:nvSpPr>
          <p:cNvPr id="583" name="Google Shape;583;g34d2176635f_3_418"/>
          <p:cNvSpPr/>
          <p:nvPr/>
        </p:nvSpPr>
        <p:spPr>
          <a:xfrm>
            <a:off x="181100" y="532131"/>
            <a:ext cx="2854500" cy="317100"/>
          </a:xfrm>
          <a:prstGeom prst="roundRect">
            <a:avLst>
              <a:gd fmla="val 16667"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Master Data Management</a:t>
            </a:r>
            <a:endParaRPr b="1" i="0" sz="1300" u="none" cap="none" strike="noStrike">
              <a:solidFill>
                <a:schemeClr val="lt1"/>
              </a:solidFill>
              <a:latin typeface="Roboto"/>
              <a:ea typeface="Roboto"/>
              <a:cs typeface="Roboto"/>
              <a:sym typeface="Roboto"/>
            </a:endParaRPr>
          </a:p>
        </p:txBody>
      </p:sp>
      <p:sp>
        <p:nvSpPr>
          <p:cNvPr id="584" name="Google Shape;584;g34d2176635f_3_418"/>
          <p:cNvSpPr/>
          <p:nvPr/>
        </p:nvSpPr>
        <p:spPr>
          <a:xfrm>
            <a:off x="3261275" y="537125"/>
            <a:ext cx="29961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Virtualization &amp; Data Federation </a:t>
            </a:r>
            <a:endParaRPr b="1" i="0" sz="1300" u="none" cap="none" strike="noStrike">
              <a:solidFill>
                <a:schemeClr val="lt1"/>
              </a:solidFill>
              <a:latin typeface="Roboto"/>
              <a:ea typeface="Roboto"/>
              <a:cs typeface="Roboto"/>
              <a:sym typeface="Roboto"/>
            </a:endParaRPr>
          </a:p>
        </p:txBody>
      </p:sp>
      <p:sp>
        <p:nvSpPr>
          <p:cNvPr id="585" name="Google Shape;585;g34d2176635f_3_418"/>
          <p:cNvSpPr/>
          <p:nvPr/>
        </p:nvSpPr>
        <p:spPr>
          <a:xfrm>
            <a:off x="6572400" y="532125"/>
            <a:ext cx="2268000" cy="317100"/>
          </a:xfrm>
          <a:prstGeom prst="roundRect">
            <a:avLst>
              <a:gd fmla="val 16667"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Catalogs</a:t>
            </a:r>
            <a:endParaRPr b="1" i="0" sz="1300" u="none" cap="none" strike="noStrike">
              <a:solidFill>
                <a:schemeClr val="lt1"/>
              </a:solidFill>
              <a:latin typeface="Roboto"/>
              <a:ea typeface="Roboto"/>
              <a:cs typeface="Roboto"/>
              <a:sym typeface="Roboto"/>
            </a:endParaRPr>
          </a:p>
        </p:txBody>
      </p:sp>
      <p:sp>
        <p:nvSpPr>
          <p:cNvPr id="586" name="Google Shape;586;g34d2176635f_3_418"/>
          <p:cNvSpPr txBox="1"/>
          <p:nvPr/>
        </p:nvSpPr>
        <p:spPr>
          <a:xfrm>
            <a:off x="6037100" y="1679525"/>
            <a:ext cx="31254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pic>
        <p:nvPicPr>
          <p:cNvPr id="587" name="Google Shape;587;g34d2176635f_3_418"/>
          <p:cNvPicPr preferRelativeResize="0"/>
          <p:nvPr/>
        </p:nvPicPr>
        <p:blipFill rotWithShape="1">
          <a:blip r:embed="rId3">
            <a:alphaModFix/>
          </a:blip>
          <a:srcRect b="0" l="0" r="0" t="0"/>
          <a:stretch/>
        </p:blipFill>
        <p:spPr>
          <a:xfrm>
            <a:off x="342800" y="1513875"/>
            <a:ext cx="4918351" cy="2974275"/>
          </a:xfrm>
          <a:prstGeom prst="rect">
            <a:avLst/>
          </a:prstGeom>
          <a:noFill/>
          <a:ln>
            <a:noFill/>
          </a:ln>
        </p:spPr>
      </p:pic>
      <p:sp>
        <p:nvSpPr>
          <p:cNvPr id="588" name="Google Shape;588;g34d2176635f_3_418"/>
          <p:cNvSpPr txBox="1"/>
          <p:nvPr/>
        </p:nvSpPr>
        <p:spPr>
          <a:xfrm>
            <a:off x="901900" y="1172225"/>
            <a:ext cx="26595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2"/>
                </a:solidFill>
                <a:latin typeface="Arial"/>
                <a:ea typeface="Arial"/>
                <a:cs typeface="Arial"/>
                <a:sym typeface="Arial"/>
              </a:rPr>
              <a:t>Data Federation</a:t>
            </a:r>
            <a:endParaRPr b="0" i="0" sz="1800" u="none" cap="none" strike="noStrike">
              <a:solidFill>
                <a:schemeClr val="dk2"/>
              </a:solidFill>
              <a:latin typeface="Arial"/>
              <a:ea typeface="Arial"/>
              <a:cs typeface="Arial"/>
              <a:sym typeface="Arial"/>
            </a:endParaRPr>
          </a:p>
        </p:txBody>
      </p:sp>
      <p:sp>
        <p:nvSpPr>
          <p:cNvPr id="589" name="Google Shape;589;g34d2176635f_3_418"/>
          <p:cNvSpPr txBox="1"/>
          <p:nvPr/>
        </p:nvSpPr>
        <p:spPr>
          <a:xfrm>
            <a:off x="5457325" y="2066038"/>
            <a:ext cx="3591300" cy="5832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800"/>
              </a:spcAft>
              <a:buClr>
                <a:srgbClr val="000000"/>
              </a:buClr>
              <a:buSzPts val="1200"/>
              <a:buFont typeface="Arial"/>
              <a:buNone/>
            </a:pPr>
            <a:r>
              <a:rPr b="0" i="0" lang="en-US" sz="1200" u="none" cap="none" strike="noStrike">
                <a:solidFill>
                  <a:schemeClr val="dk1"/>
                </a:solidFill>
                <a:latin typeface="Arial"/>
                <a:ea typeface="Arial"/>
                <a:cs typeface="Arial"/>
                <a:sym typeface="Arial"/>
              </a:rPr>
              <a:t> Tập hợp dữ liệu từ các nguồn khác nhau thành một view duy nhất mà không cần sao chép</a:t>
            </a:r>
            <a:r>
              <a:rPr b="0" i="0" lang="en-US" sz="1200" u="none" cap="none" strike="noStrike">
                <a:solidFill>
                  <a:schemeClr val="dk1"/>
                </a:solidFill>
                <a:latin typeface="Times New Roman"/>
                <a:ea typeface="Times New Roman"/>
                <a:cs typeface="Times New Roman"/>
                <a:sym typeface="Times New Roman"/>
              </a:rPr>
              <a:t>.</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cxnSp>
        <p:nvCxnSpPr>
          <p:cNvPr id="594" name="Google Shape;594;g34d2176635f_3_434"/>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595" name="Google Shape;595;g34d2176635f_3_434"/>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Data processes</a:t>
            </a:r>
            <a:endParaRPr b="0" i="0" sz="1400" u="none" cap="none" strike="noStrike">
              <a:solidFill>
                <a:srgbClr val="000000"/>
              </a:solidFill>
              <a:latin typeface="Arial"/>
              <a:ea typeface="Arial"/>
              <a:cs typeface="Arial"/>
              <a:sym typeface="Arial"/>
            </a:endParaRPr>
          </a:p>
        </p:txBody>
      </p:sp>
      <p:cxnSp>
        <p:nvCxnSpPr>
          <p:cNvPr id="596" name="Google Shape;596;g34d2176635f_3_434"/>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597" name="Google Shape;597;g34d2176635f_3_434"/>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598" name="Google Shape;598;g34d2176635f_3_434"/>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35</a:t>
            </a:r>
            <a:endParaRPr b="0" i="0" sz="1400" u="none" cap="none" strike="noStrike">
              <a:solidFill>
                <a:srgbClr val="000000"/>
              </a:solidFill>
              <a:latin typeface="Arial"/>
              <a:ea typeface="Arial"/>
              <a:cs typeface="Arial"/>
              <a:sym typeface="Arial"/>
            </a:endParaRPr>
          </a:p>
        </p:txBody>
      </p:sp>
      <p:sp>
        <p:nvSpPr>
          <p:cNvPr id="599" name="Google Shape;599;g34d2176635f_3_434"/>
          <p:cNvSpPr/>
          <p:nvPr/>
        </p:nvSpPr>
        <p:spPr>
          <a:xfrm>
            <a:off x="181100" y="532131"/>
            <a:ext cx="2854500" cy="317100"/>
          </a:xfrm>
          <a:prstGeom prst="roundRect">
            <a:avLst>
              <a:gd fmla="val 16667"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Master Data Management</a:t>
            </a:r>
            <a:endParaRPr b="1" i="0" sz="1300" u="none" cap="none" strike="noStrike">
              <a:solidFill>
                <a:schemeClr val="lt1"/>
              </a:solidFill>
              <a:latin typeface="Roboto"/>
              <a:ea typeface="Roboto"/>
              <a:cs typeface="Roboto"/>
              <a:sym typeface="Roboto"/>
            </a:endParaRPr>
          </a:p>
        </p:txBody>
      </p:sp>
      <p:sp>
        <p:nvSpPr>
          <p:cNvPr id="600" name="Google Shape;600;g34d2176635f_3_434"/>
          <p:cNvSpPr/>
          <p:nvPr/>
        </p:nvSpPr>
        <p:spPr>
          <a:xfrm>
            <a:off x="3261275" y="537125"/>
            <a:ext cx="2996100" cy="317100"/>
          </a:xfrm>
          <a:prstGeom prst="roundRect">
            <a:avLst>
              <a:gd fmla="val 16667"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Virtualization &amp; Data Federation </a:t>
            </a:r>
            <a:endParaRPr b="1" i="0" sz="1300" u="none" cap="none" strike="noStrike">
              <a:solidFill>
                <a:schemeClr val="lt1"/>
              </a:solidFill>
              <a:latin typeface="Roboto"/>
              <a:ea typeface="Roboto"/>
              <a:cs typeface="Roboto"/>
              <a:sym typeface="Roboto"/>
            </a:endParaRPr>
          </a:p>
        </p:txBody>
      </p:sp>
      <p:sp>
        <p:nvSpPr>
          <p:cNvPr id="601" name="Google Shape;601;g34d2176635f_3_434"/>
          <p:cNvSpPr/>
          <p:nvPr/>
        </p:nvSpPr>
        <p:spPr>
          <a:xfrm>
            <a:off x="6572400" y="532125"/>
            <a:ext cx="22680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Data Catalogs</a:t>
            </a:r>
            <a:endParaRPr b="1" i="0" sz="1300" u="none" cap="none" strike="noStrike">
              <a:solidFill>
                <a:schemeClr val="lt1"/>
              </a:solidFill>
              <a:latin typeface="Roboto"/>
              <a:ea typeface="Roboto"/>
              <a:cs typeface="Roboto"/>
              <a:sym typeface="Roboto"/>
            </a:endParaRPr>
          </a:p>
        </p:txBody>
      </p:sp>
      <p:sp>
        <p:nvSpPr>
          <p:cNvPr id="602" name="Google Shape;602;g34d2176635f_3_434"/>
          <p:cNvSpPr txBox="1"/>
          <p:nvPr/>
        </p:nvSpPr>
        <p:spPr>
          <a:xfrm>
            <a:off x="3261275" y="1196650"/>
            <a:ext cx="3591300" cy="18582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Giống như thư viện mô tả dữ liệu trong Data Lake.</a:t>
            </a:r>
            <a:endParaRPr b="0" i="0" sz="1200" u="none" cap="none" strike="noStrike">
              <a:solidFill>
                <a:schemeClr val="dk1"/>
              </a:solidFill>
              <a:latin typeface="Arial"/>
              <a:ea typeface="Arial"/>
              <a:cs typeface="Arial"/>
              <a:sym typeface="Arial"/>
            </a:endParaRPr>
          </a:p>
          <a:p>
            <a:pPr indent="0" lvl="0" marL="0" marR="0" rtl="0" algn="l">
              <a:lnSpc>
                <a:spcPct val="115833"/>
              </a:lnSpc>
              <a:spcBef>
                <a:spcPts val="80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Bao gồm: tên dữ liệu, định nghĩa, mô tả, định dạng, ai sở hữu, dữ liệu dùng ở đâu, chất lượng ra sao...</a:t>
            </a:r>
            <a:endParaRPr b="0" i="0" sz="1200" u="none" cap="none" strike="noStrike">
              <a:solidFill>
                <a:schemeClr val="dk1"/>
              </a:solidFill>
              <a:latin typeface="Arial"/>
              <a:ea typeface="Arial"/>
              <a:cs typeface="Arial"/>
              <a:sym typeface="Arial"/>
            </a:endParaRPr>
          </a:p>
          <a:p>
            <a:pPr indent="0" lvl="0" marL="0" marR="0" rtl="0" algn="l">
              <a:lnSpc>
                <a:spcPct val="115833"/>
              </a:lnSpc>
              <a:spcBef>
                <a:spcPts val="800"/>
              </a:spcBef>
              <a:spcAft>
                <a:spcPts val="800"/>
              </a:spcAft>
              <a:buClr>
                <a:srgbClr val="000000"/>
              </a:buClr>
              <a:buSzPts val="1200"/>
              <a:buFont typeface="Arial"/>
              <a:buNone/>
            </a:pPr>
            <a:r>
              <a:rPr b="0" i="0" lang="en-US" sz="1200" u="none" cap="none" strike="noStrike">
                <a:solidFill>
                  <a:schemeClr val="dk1"/>
                </a:solidFill>
                <a:latin typeface="Arial"/>
                <a:ea typeface="Arial"/>
                <a:cs typeface="Arial"/>
                <a:sym typeface="Arial"/>
              </a:rPr>
              <a:t>Ví dụ công cụ: AWS Glue Data Catalog, Apache Atlas.</a:t>
            </a:r>
            <a:endParaRPr b="0" i="0" sz="1200" u="none" cap="none" strike="noStrike">
              <a:solidFill>
                <a:schemeClr val="dk1"/>
              </a:solidFill>
              <a:latin typeface="Arial"/>
              <a:ea typeface="Arial"/>
              <a:cs typeface="Arial"/>
              <a:sym typeface="Arial"/>
            </a:endParaRPr>
          </a:p>
        </p:txBody>
      </p:sp>
      <p:pic>
        <p:nvPicPr>
          <p:cNvPr id="603" name="Google Shape;603;g34d2176635f_3_434"/>
          <p:cNvPicPr preferRelativeResize="0"/>
          <p:nvPr/>
        </p:nvPicPr>
        <p:blipFill rotWithShape="1">
          <a:blip r:embed="rId3">
            <a:alphaModFix/>
          </a:blip>
          <a:srcRect b="0" l="0" r="0" t="0"/>
          <a:stretch/>
        </p:blipFill>
        <p:spPr>
          <a:xfrm>
            <a:off x="1056300" y="1283300"/>
            <a:ext cx="1797600" cy="1454100"/>
          </a:xfrm>
          <a:prstGeom prst="rect">
            <a:avLst/>
          </a:prstGeom>
          <a:noFill/>
          <a:ln>
            <a:noFill/>
          </a:ln>
        </p:spPr>
      </p:pic>
      <p:pic>
        <p:nvPicPr>
          <p:cNvPr id="604" name="Google Shape;604;g34d2176635f_3_434"/>
          <p:cNvPicPr preferRelativeResize="0"/>
          <p:nvPr/>
        </p:nvPicPr>
        <p:blipFill rotWithShape="1">
          <a:blip r:embed="rId4">
            <a:alphaModFix/>
          </a:blip>
          <a:srcRect b="0" l="0" r="0" t="0"/>
          <a:stretch/>
        </p:blipFill>
        <p:spPr>
          <a:xfrm>
            <a:off x="5716525" y="3144362"/>
            <a:ext cx="1136050" cy="809437"/>
          </a:xfrm>
          <a:prstGeom prst="rect">
            <a:avLst/>
          </a:prstGeom>
          <a:noFill/>
          <a:ln>
            <a:noFill/>
          </a:ln>
        </p:spPr>
      </p:pic>
      <p:sp>
        <p:nvSpPr>
          <p:cNvPr id="605" name="Google Shape;605;g34d2176635f_3_434"/>
          <p:cNvSpPr txBox="1"/>
          <p:nvPr/>
        </p:nvSpPr>
        <p:spPr>
          <a:xfrm>
            <a:off x="5241175" y="4043300"/>
            <a:ext cx="2268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Arial"/>
                <a:ea typeface="Arial"/>
                <a:cs typeface="Arial"/>
                <a:sym typeface="Arial"/>
              </a:rPr>
              <a:t>AWS Glue Data Catalog</a:t>
            </a:r>
            <a:endParaRPr b="0" i="0" sz="1400" u="none" cap="none" strike="noStrike">
              <a:solidFill>
                <a:schemeClr val="dk2"/>
              </a:solidFill>
              <a:latin typeface="Arial"/>
              <a:ea typeface="Arial"/>
              <a:cs typeface="Arial"/>
              <a:sym typeface="Arial"/>
            </a:endParaRPr>
          </a:p>
        </p:txBody>
      </p:sp>
      <p:pic>
        <p:nvPicPr>
          <p:cNvPr id="606" name="Google Shape;606;g34d2176635f_3_434"/>
          <p:cNvPicPr preferRelativeResize="0"/>
          <p:nvPr/>
        </p:nvPicPr>
        <p:blipFill rotWithShape="1">
          <a:blip r:embed="rId5">
            <a:alphaModFix/>
          </a:blip>
          <a:srcRect b="0" l="0" r="0" t="0"/>
          <a:stretch/>
        </p:blipFill>
        <p:spPr>
          <a:xfrm>
            <a:off x="2194625" y="3098486"/>
            <a:ext cx="1136050" cy="855314"/>
          </a:xfrm>
          <a:prstGeom prst="rect">
            <a:avLst/>
          </a:prstGeom>
          <a:noFill/>
          <a:ln>
            <a:noFill/>
          </a:ln>
        </p:spPr>
      </p:pic>
      <p:sp>
        <p:nvSpPr>
          <p:cNvPr id="607" name="Google Shape;607;g34d2176635f_3_434"/>
          <p:cNvSpPr txBox="1"/>
          <p:nvPr/>
        </p:nvSpPr>
        <p:spPr>
          <a:xfrm>
            <a:off x="2148550" y="4043300"/>
            <a:ext cx="1937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Arial"/>
                <a:ea typeface="Arial"/>
                <a:cs typeface="Arial"/>
                <a:sym typeface="Arial"/>
              </a:rPr>
              <a:t>Apache Atlas</a:t>
            </a:r>
            <a:endParaRPr b="0" i="0" sz="14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cxnSp>
        <p:nvCxnSpPr>
          <p:cNvPr id="612" name="Google Shape;612;g34d2176635f_6_5"/>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613" name="Google Shape;613;g34d2176635f_6_5"/>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Approaches to Design</a:t>
            </a:r>
            <a:endParaRPr b="0" i="0" sz="1400" u="none" cap="none" strike="noStrike">
              <a:solidFill>
                <a:srgbClr val="000000"/>
              </a:solidFill>
              <a:latin typeface="Arial"/>
              <a:ea typeface="Arial"/>
              <a:cs typeface="Arial"/>
              <a:sym typeface="Arial"/>
            </a:endParaRPr>
          </a:p>
        </p:txBody>
      </p:sp>
      <p:cxnSp>
        <p:nvCxnSpPr>
          <p:cNvPr id="614" name="Google Shape;614;g34d2176635f_6_5"/>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615" name="Google Shape;615;g34d2176635f_6_5"/>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616" name="Google Shape;616;g34d2176635f_6_5"/>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36</a:t>
            </a:r>
            <a:endParaRPr b="0" i="0" sz="1400" u="none" cap="none" strike="noStrike">
              <a:solidFill>
                <a:srgbClr val="000000"/>
              </a:solidFill>
              <a:latin typeface="Arial"/>
              <a:ea typeface="Arial"/>
              <a:cs typeface="Arial"/>
              <a:sym typeface="Arial"/>
            </a:endParaRPr>
          </a:p>
        </p:txBody>
      </p:sp>
      <p:sp>
        <p:nvSpPr>
          <p:cNvPr id="617" name="Google Shape;617;g34d2176635f_6_5"/>
          <p:cNvSpPr/>
          <p:nvPr/>
        </p:nvSpPr>
        <p:spPr>
          <a:xfrm>
            <a:off x="181100" y="532131"/>
            <a:ext cx="28545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Zone-based architecture</a:t>
            </a:r>
            <a:endParaRPr b="1" i="0" sz="1300" u="none" cap="none" strike="noStrike">
              <a:solidFill>
                <a:schemeClr val="lt1"/>
              </a:solidFill>
              <a:latin typeface="Roboto"/>
              <a:ea typeface="Roboto"/>
              <a:cs typeface="Roboto"/>
              <a:sym typeface="Roboto"/>
            </a:endParaRPr>
          </a:p>
        </p:txBody>
      </p:sp>
      <p:sp>
        <p:nvSpPr>
          <p:cNvPr id="618" name="Google Shape;618;g34d2176635f_6_5"/>
          <p:cNvSpPr/>
          <p:nvPr/>
        </p:nvSpPr>
        <p:spPr>
          <a:xfrm>
            <a:off x="3261275" y="537125"/>
            <a:ext cx="2996100" cy="317100"/>
          </a:xfrm>
          <a:prstGeom prst="roundRect">
            <a:avLst>
              <a:gd fmla="val 16667"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Lambda architecture </a:t>
            </a:r>
            <a:endParaRPr b="1" i="0" sz="1300" u="none" cap="none" strike="noStrike">
              <a:solidFill>
                <a:schemeClr val="lt1"/>
              </a:solidFill>
              <a:latin typeface="Roboto"/>
              <a:ea typeface="Roboto"/>
              <a:cs typeface="Roboto"/>
              <a:sym typeface="Roboto"/>
            </a:endParaRPr>
          </a:p>
        </p:txBody>
      </p:sp>
      <p:sp>
        <p:nvSpPr>
          <p:cNvPr id="619" name="Google Shape;619;g34d2176635f_6_5"/>
          <p:cNvSpPr/>
          <p:nvPr/>
        </p:nvSpPr>
        <p:spPr>
          <a:xfrm>
            <a:off x="6572400" y="532125"/>
            <a:ext cx="2268000" cy="317100"/>
          </a:xfrm>
          <a:prstGeom prst="roundRect">
            <a:avLst>
              <a:gd fmla="val 16667"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Lakehouse</a:t>
            </a:r>
            <a:endParaRPr b="1" i="0" sz="1300" u="none" cap="none" strike="noStrike">
              <a:solidFill>
                <a:schemeClr val="lt1"/>
              </a:solidFill>
              <a:latin typeface="Roboto"/>
              <a:ea typeface="Roboto"/>
              <a:cs typeface="Roboto"/>
              <a:sym typeface="Roboto"/>
            </a:endParaRPr>
          </a:p>
        </p:txBody>
      </p:sp>
      <p:grpSp>
        <p:nvGrpSpPr>
          <p:cNvPr id="620" name="Google Shape;620;g34d2176635f_6_5"/>
          <p:cNvGrpSpPr/>
          <p:nvPr/>
        </p:nvGrpSpPr>
        <p:grpSpPr>
          <a:xfrm>
            <a:off x="192913" y="1118363"/>
            <a:ext cx="3645600" cy="3473700"/>
            <a:chOff x="241925" y="1118250"/>
            <a:chExt cx="3645600" cy="3473700"/>
          </a:xfrm>
        </p:grpSpPr>
        <p:sp>
          <p:nvSpPr>
            <p:cNvPr id="621" name="Google Shape;621;g34d2176635f_6_5"/>
            <p:cNvSpPr/>
            <p:nvPr/>
          </p:nvSpPr>
          <p:spPr>
            <a:xfrm>
              <a:off x="241925" y="1118250"/>
              <a:ext cx="3645600" cy="3473700"/>
            </a:xfrm>
            <a:prstGeom prst="roundRect">
              <a:avLst>
                <a:gd fmla="val 16667" name="adj"/>
              </a:avLst>
            </a:prstGeom>
            <a:solidFill>
              <a:srgbClr val="CFE2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22" name="Google Shape;622;g34d2176635f_6_5"/>
            <p:cNvPicPr preferRelativeResize="0"/>
            <p:nvPr/>
          </p:nvPicPr>
          <p:blipFill rotWithShape="1">
            <a:blip r:embed="rId3">
              <a:alphaModFix/>
            </a:blip>
            <a:srcRect b="0" l="0" r="0" t="0"/>
            <a:stretch/>
          </p:blipFill>
          <p:spPr>
            <a:xfrm>
              <a:off x="411338" y="1375850"/>
              <a:ext cx="3306784" cy="3031551"/>
            </a:xfrm>
            <a:prstGeom prst="rect">
              <a:avLst/>
            </a:prstGeom>
            <a:noFill/>
            <a:ln>
              <a:noFill/>
            </a:ln>
          </p:spPr>
        </p:pic>
      </p:grpSp>
      <p:grpSp>
        <p:nvGrpSpPr>
          <p:cNvPr id="623" name="Google Shape;623;g34d2176635f_6_5"/>
          <p:cNvGrpSpPr/>
          <p:nvPr/>
        </p:nvGrpSpPr>
        <p:grpSpPr>
          <a:xfrm>
            <a:off x="4325638" y="1154538"/>
            <a:ext cx="2069225" cy="3401100"/>
            <a:chOff x="4610275" y="1191075"/>
            <a:chExt cx="2069225" cy="3401100"/>
          </a:xfrm>
        </p:grpSpPr>
        <p:sp>
          <p:nvSpPr>
            <p:cNvPr id="624" name="Google Shape;624;g34d2176635f_6_5"/>
            <p:cNvSpPr/>
            <p:nvPr/>
          </p:nvSpPr>
          <p:spPr>
            <a:xfrm>
              <a:off x="4610275" y="1191075"/>
              <a:ext cx="2069100" cy="3401100"/>
            </a:xfrm>
            <a:prstGeom prst="roundRect">
              <a:avLst>
                <a:gd fmla="val 16667" name="adj"/>
              </a:avLst>
            </a:prstGeom>
            <a:solidFill>
              <a:srgbClr val="D0E0E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g34d2176635f_6_5"/>
            <p:cNvSpPr txBox="1"/>
            <p:nvPr/>
          </p:nvSpPr>
          <p:spPr>
            <a:xfrm>
              <a:off x="4683600" y="1674175"/>
              <a:ext cx="1995900" cy="2696700"/>
            </a:xfrm>
            <a:prstGeom prst="rect">
              <a:avLst/>
            </a:prstGeom>
            <a:noFill/>
            <a:ln>
              <a:noFill/>
            </a:ln>
          </p:spPr>
          <p:txBody>
            <a:bodyPr anchorCtr="0" anchor="t" bIns="91425" lIns="91425" spcFirstLastPara="1" rIns="91425" wrap="square" tIns="91425">
              <a:spAutoFit/>
            </a:bodyPr>
            <a:lstStyle/>
            <a:p>
              <a:pPr indent="0" lvl="0" marL="0" marR="0" rtl="0" algn="ctr">
                <a:lnSpc>
                  <a:spcPct val="115833"/>
                </a:lnSpc>
                <a:spcBef>
                  <a:spcPts val="0"/>
                </a:spcBef>
                <a:spcAft>
                  <a:spcPts val="0"/>
                </a:spcAft>
                <a:buClr>
                  <a:srgbClr val="000000"/>
                </a:buClr>
                <a:buSzPts val="1200"/>
                <a:buFont typeface="Arial"/>
                <a:buNone/>
              </a:pPr>
              <a:r>
                <a:rPr b="1" i="0" lang="en-US" sz="1200" u="none" cap="none" strike="noStrike">
                  <a:solidFill>
                    <a:srgbClr val="434343"/>
                  </a:solidFill>
                  <a:latin typeface="Arial"/>
                  <a:ea typeface="Arial"/>
                  <a:cs typeface="Arial"/>
                  <a:sym typeface="Arial"/>
                </a:rPr>
                <a:t>Dữ liệu thô, chưa xử lý</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rPr b="1" i="0" lang="en-US" sz="1200" u="none" cap="none" strike="noStrike">
                  <a:solidFill>
                    <a:srgbClr val="434343"/>
                  </a:solidFill>
                  <a:latin typeface="Arial"/>
                  <a:ea typeface="Arial"/>
                  <a:cs typeface="Arial"/>
                  <a:sym typeface="Arial"/>
                </a:rPr>
                <a:t>Dữ liệu đã được làm sạch, xác thực</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800"/>
                </a:spcAft>
                <a:buClr>
                  <a:srgbClr val="000000"/>
                </a:buClr>
                <a:buSzPts val="1200"/>
                <a:buFont typeface="Arial"/>
                <a:buNone/>
              </a:pPr>
              <a:r>
                <a:rPr b="1" i="0" lang="en-US" sz="1200" u="none" cap="none" strike="noStrike">
                  <a:solidFill>
                    <a:srgbClr val="434343"/>
                  </a:solidFill>
                  <a:latin typeface="Arial"/>
                  <a:ea typeface="Arial"/>
                  <a:cs typeface="Arial"/>
                  <a:sym typeface="Arial"/>
                </a:rPr>
                <a:t>Dữ liệu đã xử lý sâu, sẵn sàng sử dụng</a:t>
              </a:r>
              <a:endParaRPr b="1" i="0" sz="1800" u="none" cap="none" strike="noStrike">
                <a:solidFill>
                  <a:srgbClr val="434343"/>
                </a:solidFill>
                <a:latin typeface="Arial"/>
                <a:ea typeface="Arial"/>
                <a:cs typeface="Arial"/>
                <a:sym typeface="Arial"/>
              </a:endParaRPr>
            </a:p>
          </p:txBody>
        </p:sp>
      </p:grpSp>
      <p:grpSp>
        <p:nvGrpSpPr>
          <p:cNvPr id="626" name="Google Shape;626;g34d2176635f_6_5"/>
          <p:cNvGrpSpPr/>
          <p:nvPr/>
        </p:nvGrpSpPr>
        <p:grpSpPr>
          <a:xfrm>
            <a:off x="6881988" y="1154663"/>
            <a:ext cx="2069100" cy="3401100"/>
            <a:chOff x="6931000" y="1191075"/>
            <a:chExt cx="2069100" cy="3401100"/>
          </a:xfrm>
        </p:grpSpPr>
        <p:sp>
          <p:nvSpPr>
            <p:cNvPr id="627" name="Google Shape;627;g34d2176635f_6_5"/>
            <p:cNvSpPr/>
            <p:nvPr/>
          </p:nvSpPr>
          <p:spPr>
            <a:xfrm>
              <a:off x="6931000" y="1191075"/>
              <a:ext cx="2069100" cy="3401100"/>
            </a:xfrm>
            <a:prstGeom prst="roundRect">
              <a:avLst>
                <a:gd fmla="val 16667" name="adj"/>
              </a:avLst>
            </a:prstGeom>
            <a:solidFill>
              <a:srgbClr val="EAD1D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g34d2176635f_6_5"/>
            <p:cNvSpPr txBox="1"/>
            <p:nvPr/>
          </p:nvSpPr>
          <p:spPr>
            <a:xfrm>
              <a:off x="7007950" y="1515925"/>
              <a:ext cx="1915200" cy="2910600"/>
            </a:xfrm>
            <a:prstGeom prst="rect">
              <a:avLst/>
            </a:prstGeom>
            <a:noFill/>
            <a:ln>
              <a:noFill/>
            </a:ln>
          </p:spPr>
          <p:txBody>
            <a:bodyPr anchorCtr="0" anchor="t" bIns="91425" lIns="91425" spcFirstLastPara="1" rIns="91425" wrap="square" tIns="91425">
              <a:spAutoFit/>
            </a:bodyPr>
            <a:lstStyle/>
            <a:p>
              <a:pPr indent="0" lvl="0" marL="0" marR="0" rtl="0" algn="ctr">
                <a:lnSpc>
                  <a:spcPct val="115833"/>
                </a:lnSpc>
                <a:spcBef>
                  <a:spcPts val="0"/>
                </a:spcBef>
                <a:spcAft>
                  <a:spcPts val="0"/>
                </a:spcAft>
                <a:buClr>
                  <a:srgbClr val="000000"/>
                </a:buClr>
                <a:buSzPts val="1200"/>
                <a:buFont typeface="Arial"/>
                <a:buNone/>
              </a:pPr>
              <a:r>
                <a:rPr b="1" i="0" lang="en-US" sz="1200" u="none" cap="none" strike="noStrike">
                  <a:solidFill>
                    <a:srgbClr val="434343"/>
                  </a:solidFill>
                  <a:latin typeface="Arial"/>
                  <a:ea typeface="Arial"/>
                  <a:cs typeface="Arial"/>
                  <a:sym typeface="Arial"/>
                </a:rPr>
                <a:t>Trữ dữ liệu gốc từ nguồn</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rPr b="1" i="0" lang="en-US" sz="1200" u="none" cap="none" strike="noStrike">
                  <a:solidFill>
                    <a:srgbClr val="434343"/>
                  </a:solidFill>
                  <a:latin typeface="Arial"/>
                  <a:ea typeface="Arial"/>
                  <a:cs typeface="Arial"/>
                  <a:sym typeface="Arial"/>
                </a:rPr>
                <a:t>Dữ liệu đáng tin cậy, chuẩn hóa</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0"/>
                </a:spcAft>
                <a:buClr>
                  <a:srgbClr val="000000"/>
                </a:buClr>
                <a:buSzPts val="1200"/>
                <a:buFont typeface="Arial"/>
                <a:buNone/>
              </a:pPr>
              <a:r>
                <a:t/>
              </a:r>
              <a:endParaRPr b="1" i="0" sz="1200" u="none" cap="none" strike="noStrike">
                <a:solidFill>
                  <a:srgbClr val="434343"/>
                </a:solidFill>
                <a:latin typeface="Arial"/>
                <a:ea typeface="Arial"/>
                <a:cs typeface="Arial"/>
                <a:sym typeface="Arial"/>
              </a:endParaRPr>
            </a:p>
            <a:p>
              <a:pPr indent="0" lvl="0" marL="0" marR="0" rtl="0" algn="ctr">
                <a:lnSpc>
                  <a:spcPct val="115833"/>
                </a:lnSpc>
                <a:spcBef>
                  <a:spcPts val="800"/>
                </a:spcBef>
                <a:spcAft>
                  <a:spcPts val="800"/>
                </a:spcAft>
                <a:buClr>
                  <a:srgbClr val="000000"/>
                </a:buClr>
                <a:buSzPts val="1200"/>
                <a:buFont typeface="Arial"/>
                <a:buNone/>
              </a:pPr>
              <a:r>
                <a:rPr b="1" i="0" lang="en-US" sz="1200" u="none" cap="none" strike="noStrike">
                  <a:solidFill>
                    <a:srgbClr val="434343"/>
                  </a:solidFill>
                  <a:latin typeface="Arial"/>
                  <a:ea typeface="Arial"/>
                  <a:cs typeface="Arial"/>
                  <a:sym typeface="Arial"/>
                </a:rPr>
                <a:t>Dành cho báo cáo, phân tích, ML</a:t>
              </a:r>
              <a:endParaRPr b="1" i="0" sz="1200" u="none" cap="none" strike="noStrike">
                <a:solidFill>
                  <a:srgbClr val="434343"/>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cxnSp>
        <p:nvCxnSpPr>
          <p:cNvPr id="633" name="Google Shape;633;g34d2176635f_6_22"/>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634" name="Google Shape;634;g34d2176635f_6_22"/>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Approaches to Design</a:t>
            </a:r>
            <a:endParaRPr b="0" i="0" sz="1400" u="none" cap="none" strike="noStrike">
              <a:solidFill>
                <a:srgbClr val="000000"/>
              </a:solidFill>
              <a:latin typeface="Arial"/>
              <a:ea typeface="Arial"/>
              <a:cs typeface="Arial"/>
              <a:sym typeface="Arial"/>
            </a:endParaRPr>
          </a:p>
        </p:txBody>
      </p:sp>
      <p:cxnSp>
        <p:nvCxnSpPr>
          <p:cNvPr id="635" name="Google Shape;635;g34d2176635f_6_22"/>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636" name="Google Shape;636;g34d2176635f_6_22"/>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637" name="Google Shape;637;g34d2176635f_6_22"/>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37</a:t>
            </a:r>
            <a:endParaRPr b="0" i="0" sz="1400" u="none" cap="none" strike="noStrike">
              <a:solidFill>
                <a:srgbClr val="000000"/>
              </a:solidFill>
              <a:latin typeface="Arial"/>
              <a:ea typeface="Arial"/>
              <a:cs typeface="Arial"/>
              <a:sym typeface="Arial"/>
            </a:endParaRPr>
          </a:p>
        </p:txBody>
      </p:sp>
      <p:sp>
        <p:nvSpPr>
          <p:cNvPr id="638" name="Google Shape;638;g34d2176635f_6_22"/>
          <p:cNvSpPr/>
          <p:nvPr/>
        </p:nvSpPr>
        <p:spPr>
          <a:xfrm>
            <a:off x="181100" y="532131"/>
            <a:ext cx="2854500" cy="317100"/>
          </a:xfrm>
          <a:prstGeom prst="roundRect">
            <a:avLst>
              <a:gd fmla="val 16667"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Zone-based architecture</a:t>
            </a:r>
            <a:endParaRPr b="1" i="0" sz="1300" u="none" cap="none" strike="noStrike">
              <a:solidFill>
                <a:schemeClr val="lt1"/>
              </a:solidFill>
              <a:latin typeface="Roboto"/>
              <a:ea typeface="Roboto"/>
              <a:cs typeface="Roboto"/>
              <a:sym typeface="Roboto"/>
            </a:endParaRPr>
          </a:p>
        </p:txBody>
      </p:sp>
      <p:sp>
        <p:nvSpPr>
          <p:cNvPr id="639" name="Google Shape;639;g34d2176635f_6_22"/>
          <p:cNvSpPr/>
          <p:nvPr/>
        </p:nvSpPr>
        <p:spPr>
          <a:xfrm>
            <a:off x="3261275" y="537125"/>
            <a:ext cx="29961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Lambda architecture </a:t>
            </a:r>
            <a:endParaRPr b="1" i="0" sz="1300" u="none" cap="none" strike="noStrike">
              <a:solidFill>
                <a:schemeClr val="lt1"/>
              </a:solidFill>
              <a:latin typeface="Roboto"/>
              <a:ea typeface="Roboto"/>
              <a:cs typeface="Roboto"/>
              <a:sym typeface="Roboto"/>
            </a:endParaRPr>
          </a:p>
        </p:txBody>
      </p:sp>
      <p:sp>
        <p:nvSpPr>
          <p:cNvPr id="640" name="Google Shape;640;g34d2176635f_6_22"/>
          <p:cNvSpPr/>
          <p:nvPr/>
        </p:nvSpPr>
        <p:spPr>
          <a:xfrm>
            <a:off x="6572400" y="532125"/>
            <a:ext cx="2268000" cy="317100"/>
          </a:xfrm>
          <a:prstGeom prst="roundRect">
            <a:avLst>
              <a:gd fmla="val 16667"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Lakehouse</a:t>
            </a:r>
            <a:endParaRPr b="1" i="0" sz="1300" u="none" cap="none" strike="noStrike">
              <a:solidFill>
                <a:schemeClr val="lt1"/>
              </a:solidFill>
              <a:latin typeface="Roboto"/>
              <a:ea typeface="Roboto"/>
              <a:cs typeface="Roboto"/>
              <a:sym typeface="Roboto"/>
            </a:endParaRPr>
          </a:p>
        </p:txBody>
      </p:sp>
      <p:pic>
        <p:nvPicPr>
          <p:cNvPr id="641" name="Google Shape;641;g34d2176635f_6_22"/>
          <p:cNvPicPr preferRelativeResize="0"/>
          <p:nvPr/>
        </p:nvPicPr>
        <p:blipFill rotWithShape="1">
          <a:blip r:embed="rId3">
            <a:alphaModFix/>
          </a:blip>
          <a:srcRect b="0" l="0" r="0" t="0"/>
          <a:stretch/>
        </p:blipFill>
        <p:spPr>
          <a:xfrm>
            <a:off x="343853" y="1309963"/>
            <a:ext cx="6146546" cy="3090262"/>
          </a:xfrm>
          <a:prstGeom prst="rect">
            <a:avLst/>
          </a:prstGeom>
          <a:noFill/>
          <a:ln>
            <a:noFill/>
          </a:ln>
        </p:spPr>
      </p:pic>
      <p:sp>
        <p:nvSpPr>
          <p:cNvPr id="642" name="Google Shape;642;g34d2176635f_6_22"/>
          <p:cNvSpPr txBox="1"/>
          <p:nvPr/>
        </p:nvSpPr>
        <p:spPr>
          <a:xfrm>
            <a:off x="6863100" y="2336488"/>
            <a:ext cx="1686600" cy="5832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800"/>
              </a:spcAft>
              <a:buClr>
                <a:srgbClr val="000000"/>
              </a:buClr>
              <a:buSzPts val="1200"/>
              <a:buFont typeface="Arial"/>
              <a:buNone/>
            </a:pPr>
            <a:r>
              <a:rPr b="0" i="0" lang="en-US" sz="1200" u="none" cap="none" strike="noStrike">
                <a:solidFill>
                  <a:schemeClr val="dk1"/>
                </a:solidFill>
                <a:latin typeface="Arial"/>
                <a:ea typeface="Arial"/>
                <a:cs typeface="Arial"/>
                <a:sym typeface="Arial"/>
              </a:rPr>
              <a:t>Kết hợp xử lý batch và real-time</a:t>
            </a:r>
            <a:r>
              <a:rPr b="0" i="0" lang="en-US" sz="1200" u="none" cap="none" strike="noStrike">
                <a:solidFill>
                  <a:schemeClr val="dk1"/>
                </a:solidFill>
                <a:latin typeface="Times New Roman"/>
                <a:ea typeface="Times New Roman"/>
                <a:cs typeface="Times New Roman"/>
                <a:sym typeface="Times New Roman"/>
              </a:rPr>
              <a:t>.</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cxnSp>
        <p:nvCxnSpPr>
          <p:cNvPr id="647" name="Google Shape;647;g34d2176635f_6_105"/>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648" name="Google Shape;648;g34d2176635f_6_105"/>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Approaches to Design</a:t>
            </a:r>
            <a:endParaRPr b="0" i="0" sz="1400" u="none" cap="none" strike="noStrike">
              <a:solidFill>
                <a:srgbClr val="000000"/>
              </a:solidFill>
              <a:latin typeface="Arial"/>
              <a:ea typeface="Arial"/>
              <a:cs typeface="Arial"/>
              <a:sym typeface="Arial"/>
            </a:endParaRPr>
          </a:p>
        </p:txBody>
      </p:sp>
      <p:cxnSp>
        <p:nvCxnSpPr>
          <p:cNvPr id="649" name="Google Shape;649;g34d2176635f_6_105"/>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650" name="Google Shape;650;g34d2176635f_6_105"/>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651" name="Google Shape;651;g34d2176635f_6_105"/>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37</a:t>
            </a:r>
            <a:endParaRPr b="0" i="0" sz="1400" u="none" cap="none" strike="noStrike">
              <a:solidFill>
                <a:srgbClr val="000000"/>
              </a:solidFill>
              <a:latin typeface="Arial"/>
              <a:ea typeface="Arial"/>
              <a:cs typeface="Arial"/>
              <a:sym typeface="Arial"/>
            </a:endParaRPr>
          </a:p>
        </p:txBody>
      </p:sp>
      <p:sp>
        <p:nvSpPr>
          <p:cNvPr id="652" name="Google Shape;652;g34d2176635f_6_105"/>
          <p:cNvSpPr/>
          <p:nvPr/>
        </p:nvSpPr>
        <p:spPr>
          <a:xfrm>
            <a:off x="181100" y="532131"/>
            <a:ext cx="2854500" cy="317100"/>
          </a:xfrm>
          <a:prstGeom prst="roundRect">
            <a:avLst>
              <a:gd fmla="val 16667" name="adj"/>
            </a:avLst>
          </a:prstGeom>
          <a:solidFill>
            <a:srgbClr val="CCCCC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Zone-based architecture</a:t>
            </a:r>
            <a:endParaRPr b="1" i="0" sz="1300" u="none" cap="none" strike="noStrike">
              <a:solidFill>
                <a:schemeClr val="lt1"/>
              </a:solidFill>
              <a:latin typeface="Roboto"/>
              <a:ea typeface="Roboto"/>
              <a:cs typeface="Roboto"/>
              <a:sym typeface="Roboto"/>
            </a:endParaRPr>
          </a:p>
        </p:txBody>
      </p:sp>
      <p:sp>
        <p:nvSpPr>
          <p:cNvPr id="653" name="Google Shape;653;g34d2176635f_6_105"/>
          <p:cNvSpPr/>
          <p:nvPr/>
        </p:nvSpPr>
        <p:spPr>
          <a:xfrm>
            <a:off x="3261275" y="537125"/>
            <a:ext cx="2996100" cy="317100"/>
          </a:xfrm>
          <a:prstGeom prst="roundRect">
            <a:avLst>
              <a:gd fmla="val 16667" name="adj"/>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Lambda architecture </a:t>
            </a:r>
            <a:endParaRPr b="1" i="0" sz="1300" u="none" cap="none" strike="noStrike">
              <a:solidFill>
                <a:schemeClr val="lt1"/>
              </a:solidFill>
              <a:latin typeface="Roboto"/>
              <a:ea typeface="Roboto"/>
              <a:cs typeface="Roboto"/>
              <a:sym typeface="Roboto"/>
            </a:endParaRPr>
          </a:p>
        </p:txBody>
      </p:sp>
      <p:sp>
        <p:nvSpPr>
          <p:cNvPr id="654" name="Google Shape;654;g34d2176635f_6_105"/>
          <p:cNvSpPr/>
          <p:nvPr/>
        </p:nvSpPr>
        <p:spPr>
          <a:xfrm>
            <a:off x="6572400" y="532125"/>
            <a:ext cx="22680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Lakehouse</a:t>
            </a:r>
            <a:endParaRPr b="1" i="0" sz="1300" u="none" cap="none" strike="noStrike">
              <a:solidFill>
                <a:schemeClr val="lt1"/>
              </a:solidFill>
              <a:latin typeface="Roboto"/>
              <a:ea typeface="Roboto"/>
              <a:cs typeface="Roboto"/>
              <a:sym typeface="Roboto"/>
            </a:endParaRPr>
          </a:p>
        </p:txBody>
      </p:sp>
      <p:pic>
        <p:nvPicPr>
          <p:cNvPr id="655" name="Google Shape;655;g34d2176635f_6_105"/>
          <p:cNvPicPr preferRelativeResize="0"/>
          <p:nvPr/>
        </p:nvPicPr>
        <p:blipFill rotWithShape="1">
          <a:blip r:embed="rId3">
            <a:alphaModFix/>
          </a:blip>
          <a:srcRect b="0" l="0" r="0" t="0"/>
          <a:stretch/>
        </p:blipFill>
        <p:spPr>
          <a:xfrm>
            <a:off x="948900" y="1675588"/>
            <a:ext cx="1905000" cy="1905000"/>
          </a:xfrm>
          <a:prstGeom prst="rect">
            <a:avLst/>
          </a:prstGeom>
          <a:noFill/>
          <a:ln>
            <a:noFill/>
          </a:ln>
        </p:spPr>
      </p:pic>
      <p:sp>
        <p:nvSpPr>
          <p:cNvPr id="656" name="Google Shape;656;g34d2176635f_6_105"/>
          <p:cNvSpPr txBox="1"/>
          <p:nvPr/>
        </p:nvSpPr>
        <p:spPr>
          <a:xfrm>
            <a:off x="3790175" y="2115550"/>
            <a:ext cx="3380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833"/>
              </a:lnSpc>
              <a:spcBef>
                <a:spcPts val="0"/>
              </a:spcBef>
              <a:spcAft>
                <a:spcPts val="800"/>
              </a:spcAft>
              <a:buClr>
                <a:srgbClr val="000000"/>
              </a:buClr>
              <a:buSzPts val="1200"/>
              <a:buFont typeface="Arial"/>
              <a:buNone/>
            </a:pPr>
            <a:r>
              <a:rPr b="0" i="0" lang="en-US" sz="1200" u="none" cap="none" strike="noStrike">
                <a:solidFill>
                  <a:schemeClr val="dk1"/>
                </a:solidFill>
                <a:latin typeface="Arial"/>
                <a:ea typeface="Arial"/>
                <a:cs typeface="Arial"/>
                <a:sym typeface="Arial"/>
              </a:rPr>
              <a:t>Kết hợp Data Lake và Data Warehouse</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cxnSp>
        <p:nvCxnSpPr>
          <p:cNvPr id="661" name="Google Shape;661;g35863f325f7_0_0"/>
          <p:cNvCxnSpPr/>
          <p:nvPr/>
        </p:nvCxnSpPr>
        <p:spPr>
          <a:xfrm>
            <a:off x="-5550" y="354125"/>
            <a:ext cx="9155100" cy="0"/>
          </a:xfrm>
          <a:prstGeom prst="straightConnector1">
            <a:avLst/>
          </a:prstGeom>
          <a:noFill/>
          <a:ln cap="flat" cmpd="sng" w="19050">
            <a:solidFill>
              <a:srgbClr val="002B65"/>
            </a:solidFill>
            <a:prstDash val="solid"/>
            <a:round/>
            <a:headEnd len="med" w="med" type="none"/>
            <a:tailEnd len="med" w="med" type="none"/>
          </a:ln>
        </p:spPr>
      </p:cxnSp>
      <p:sp>
        <p:nvSpPr>
          <p:cNvPr id="662" name="Google Shape;662;g35863f325f7_0_0"/>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002B65"/>
                </a:solidFill>
                <a:latin typeface="Roboto"/>
                <a:ea typeface="Roboto"/>
                <a:cs typeface="Roboto"/>
                <a:sym typeface="Roboto"/>
              </a:rPr>
              <a:t>KEY WORD: Databricks</a:t>
            </a:r>
            <a:endParaRPr b="1">
              <a:solidFill>
                <a:srgbClr val="002B65"/>
              </a:solidFill>
              <a:latin typeface="Roboto"/>
              <a:ea typeface="Roboto"/>
              <a:cs typeface="Roboto"/>
              <a:sym typeface="Roboto"/>
            </a:endParaRPr>
          </a:p>
        </p:txBody>
      </p:sp>
      <p:sp>
        <p:nvSpPr>
          <p:cNvPr id="663" name="Google Shape;663;g35863f325f7_0_0"/>
          <p:cNvSpPr txBox="1"/>
          <p:nvPr/>
        </p:nvSpPr>
        <p:spPr>
          <a:xfrm>
            <a:off x="198150" y="400200"/>
            <a:ext cx="8747700" cy="8808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US" sz="1500">
                <a:solidFill>
                  <a:srgbClr val="000000"/>
                </a:solidFill>
                <a:latin typeface="Roboto"/>
                <a:ea typeface="Roboto"/>
                <a:cs typeface="Roboto"/>
                <a:sym typeface="Roboto"/>
              </a:rPr>
              <a:t>Khái niệm</a:t>
            </a:r>
            <a:endParaRPr b="1" sz="1500">
              <a:solidFill>
                <a:srgbClr val="595959"/>
              </a:solidFill>
              <a:latin typeface="Roboto"/>
              <a:ea typeface="Roboto"/>
              <a:cs typeface="Roboto"/>
              <a:sym typeface="Roboto"/>
            </a:endParaRPr>
          </a:p>
          <a:p>
            <a:pPr indent="-298450" lvl="0" marL="457200" rtl="0" algn="l">
              <a:spcBef>
                <a:spcPts val="0"/>
              </a:spcBef>
              <a:spcAft>
                <a:spcPts val="0"/>
              </a:spcAft>
              <a:buSzPts val="1100"/>
              <a:buChar char="●"/>
            </a:pPr>
            <a:r>
              <a:rPr lang="en-US" sz="1100">
                <a:solidFill>
                  <a:srgbClr val="000000"/>
                </a:solidFill>
              </a:rPr>
              <a:t>Giải pháp </a:t>
            </a:r>
            <a:r>
              <a:rPr b="1" lang="en-US" sz="1100">
                <a:solidFill>
                  <a:srgbClr val="000000"/>
                </a:solidFill>
              </a:rPr>
              <a:t>quản lý &amp; phân tích dữ liệu</a:t>
            </a:r>
            <a:r>
              <a:rPr lang="en-US" sz="1100">
                <a:solidFill>
                  <a:srgbClr val="000000"/>
                </a:solidFill>
              </a:rPr>
              <a:t> trên đám mây</a:t>
            </a:r>
            <a:endParaRPr sz="1100">
              <a:solidFill>
                <a:srgbClr val="000000"/>
              </a:solidFill>
            </a:endParaRPr>
          </a:p>
          <a:p>
            <a:pPr indent="-298450" lvl="0" marL="457200" rtl="0" algn="l">
              <a:spcBef>
                <a:spcPts val="0"/>
              </a:spcBef>
              <a:spcAft>
                <a:spcPts val="0"/>
              </a:spcAft>
              <a:buClr>
                <a:srgbClr val="000000"/>
              </a:buClr>
              <a:buSzPts val="1100"/>
              <a:buChar char="●"/>
            </a:pPr>
            <a:r>
              <a:rPr b="1" lang="en-US" sz="1100">
                <a:solidFill>
                  <a:srgbClr val="000000"/>
                </a:solidFill>
              </a:rPr>
              <a:t>Hỗ trợ đa nền tảng</a:t>
            </a:r>
            <a:r>
              <a:rPr lang="en-US" sz="1100">
                <a:solidFill>
                  <a:srgbClr val="000000"/>
                </a:solidFill>
              </a:rPr>
              <a:t>: Azure, AWS, Google Cloud</a:t>
            </a:r>
            <a:endParaRPr sz="1100">
              <a:solidFill>
                <a:srgbClr val="000000"/>
              </a:solidFill>
            </a:endParaRPr>
          </a:p>
          <a:p>
            <a:pPr indent="-298450" lvl="0" marL="457200" rtl="0" algn="l">
              <a:spcBef>
                <a:spcPts val="0"/>
              </a:spcBef>
              <a:spcAft>
                <a:spcPts val="0"/>
              </a:spcAft>
              <a:buClr>
                <a:srgbClr val="000000"/>
              </a:buClr>
              <a:buSzPts val="1100"/>
              <a:buChar char="●"/>
            </a:pPr>
            <a:r>
              <a:rPr b="1" lang="en-US" sz="1100">
                <a:solidFill>
                  <a:srgbClr val="000000"/>
                </a:solidFill>
              </a:rPr>
              <a:t>Xử lý dữ liệu quy mô lớn</a:t>
            </a:r>
            <a:r>
              <a:rPr lang="en-US" sz="1100">
                <a:solidFill>
                  <a:srgbClr val="000000"/>
                </a:solidFill>
              </a:rPr>
              <a:t>, tối ưu hiệu suất &amp; chi phí</a:t>
            </a:r>
            <a:endParaRPr sz="1100">
              <a:solidFill>
                <a:srgbClr val="000000"/>
              </a:solidFill>
            </a:endParaRPr>
          </a:p>
          <a:p>
            <a:pPr indent="0" lvl="0" marL="0" rtl="0" algn="l">
              <a:spcBef>
                <a:spcPts val="0"/>
              </a:spcBef>
              <a:spcAft>
                <a:spcPts val="0"/>
              </a:spcAft>
              <a:buNone/>
            </a:pPr>
            <a:r>
              <a:t/>
            </a:r>
            <a:endParaRPr sz="1800">
              <a:solidFill>
                <a:srgbClr val="595959"/>
              </a:solidFill>
              <a:latin typeface="Roboto"/>
              <a:ea typeface="Roboto"/>
              <a:cs typeface="Roboto"/>
              <a:sym typeface="Roboto"/>
            </a:endParaRPr>
          </a:p>
        </p:txBody>
      </p:sp>
      <p:cxnSp>
        <p:nvCxnSpPr>
          <p:cNvPr id="664" name="Google Shape;664;g35863f325f7_0_0"/>
          <p:cNvCxnSpPr/>
          <p:nvPr/>
        </p:nvCxnSpPr>
        <p:spPr>
          <a:xfrm>
            <a:off x="4572000" y="1401375"/>
            <a:ext cx="0" cy="3711600"/>
          </a:xfrm>
          <a:prstGeom prst="straightConnector1">
            <a:avLst/>
          </a:prstGeom>
          <a:noFill/>
          <a:ln cap="flat" cmpd="sng" w="9525">
            <a:solidFill>
              <a:srgbClr val="595959"/>
            </a:solidFill>
            <a:prstDash val="dash"/>
            <a:round/>
            <a:headEnd len="med" w="med" type="none"/>
            <a:tailEnd len="med" w="med" type="none"/>
          </a:ln>
        </p:spPr>
      </p:cxnSp>
      <p:sp>
        <p:nvSpPr>
          <p:cNvPr id="665" name="Google Shape;665;g35863f325f7_0_0"/>
          <p:cNvSpPr/>
          <p:nvPr/>
        </p:nvSpPr>
        <p:spPr>
          <a:xfrm>
            <a:off x="198150" y="1401375"/>
            <a:ext cx="42249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300">
                <a:solidFill>
                  <a:srgbClr val="FFFFFF"/>
                </a:solidFill>
                <a:latin typeface="Roboto"/>
                <a:ea typeface="Roboto"/>
                <a:cs typeface="Roboto"/>
                <a:sym typeface="Roboto"/>
              </a:rPr>
              <a:t>Các thành phần chính</a:t>
            </a:r>
            <a:endParaRPr b="1" sz="1300">
              <a:solidFill>
                <a:srgbClr val="FFFFFF"/>
              </a:solidFill>
              <a:latin typeface="Roboto"/>
              <a:ea typeface="Roboto"/>
              <a:cs typeface="Roboto"/>
              <a:sym typeface="Roboto"/>
            </a:endParaRPr>
          </a:p>
        </p:txBody>
      </p:sp>
      <p:sp>
        <p:nvSpPr>
          <p:cNvPr id="666" name="Google Shape;666;g35863f325f7_0_0"/>
          <p:cNvSpPr/>
          <p:nvPr/>
        </p:nvSpPr>
        <p:spPr>
          <a:xfrm>
            <a:off x="4720950" y="1401375"/>
            <a:ext cx="42249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300">
                <a:solidFill>
                  <a:srgbClr val="FFFFFF"/>
                </a:solidFill>
                <a:latin typeface="Roboto"/>
                <a:ea typeface="Roboto"/>
                <a:cs typeface="Roboto"/>
                <a:sym typeface="Roboto"/>
              </a:rPr>
              <a:t>Tính năng nổi bật</a:t>
            </a:r>
            <a:endParaRPr b="1" sz="1300">
              <a:solidFill>
                <a:srgbClr val="FFFFFF"/>
              </a:solidFill>
              <a:latin typeface="Roboto"/>
              <a:ea typeface="Roboto"/>
              <a:cs typeface="Roboto"/>
              <a:sym typeface="Roboto"/>
            </a:endParaRPr>
          </a:p>
        </p:txBody>
      </p:sp>
      <p:sp>
        <p:nvSpPr>
          <p:cNvPr id="667" name="Google Shape;667;g35863f325f7_0_0"/>
          <p:cNvSpPr txBox="1"/>
          <p:nvPr/>
        </p:nvSpPr>
        <p:spPr>
          <a:xfrm>
            <a:off x="303875" y="2167825"/>
            <a:ext cx="1590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Databases &amp; Tables</a:t>
            </a:r>
            <a:r>
              <a:rPr lang="en-US" sz="1100">
                <a:solidFill>
                  <a:srgbClr val="000000"/>
                </a:solidFill>
              </a:rPr>
              <a:t> Quản lý dữ liệu theo bảng</a:t>
            </a:r>
            <a:endParaRPr b="1" sz="1100">
              <a:solidFill>
                <a:srgbClr val="DD7E6B"/>
              </a:solidFill>
            </a:endParaRPr>
          </a:p>
        </p:txBody>
      </p:sp>
      <p:sp>
        <p:nvSpPr>
          <p:cNvPr id="668" name="Google Shape;668;g35863f325f7_0_0"/>
          <p:cNvSpPr txBox="1"/>
          <p:nvPr/>
        </p:nvSpPr>
        <p:spPr>
          <a:xfrm>
            <a:off x="2591175" y="2167825"/>
            <a:ext cx="1590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Notebook</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Môi trường viết mã đa ngôn ngữ</a:t>
            </a:r>
            <a:endParaRPr b="1" sz="1100">
              <a:solidFill>
                <a:srgbClr val="DD7E6B"/>
              </a:solidFill>
            </a:endParaRPr>
          </a:p>
        </p:txBody>
      </p:sp>
      <p:sp>
        <p:nvSpPr>
          <p:cNvPr id="669" name="Google Shape;669;g35863f325f7_0_0"/>
          <p:cNvSpPr txBox="1"/>
          <p:nvPr/>
        </p:nvSpPr>
        <p:spPr>
          <a:xfrm>
            <a:off x="303875" y="3309875"/>
            <a:ext cx="1590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Libraries</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 Hỗ trợ thư viện Spark</a:t>
            </a:r>
            <a:endParaRPr b="1" sz="1100">
              <a:solidFill>
                <a:srgbClr val="DD7E6B"/>
              </a:solidFill>
            </a:endParaRPr>
          </a:p>
        </p:txBody>
      </p:sp>
      <p:sp>
        <p:nvSpPr>
          <p:cNvPr id="670" name="Google Shape;670;g35863f325f7_0_0"/>
          <p:cNvSpPr txBox="1"/>
          <p:nvPr/>
        </p:nvSpPr>
        <p:spPr>
          <a:xfrm>
            <a:off x="2591175" y="3251700"/>
            <a:ext cx="1590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Workspace</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Quản lý tài nguyên &amp; bảng điều khiển</a:t>
            </a:r>
            <a:endParaRPr b="1" sz="1100">
              <a:solidFill>
                <a:srgbClr val="DD7E6B"/>
              </a:solidFill>
            </a:endParaRPr>
          </a:p>
        </p:txBody>
      </p:sp>
      <p:sp>
        <p:nvSpPr>
          <p:cNvPr id="671" name="Google Shape;671;g35863f325f7_0_0"/>
          <p:cNvSpPr txBox="1"/>
          <p:nvPr/>
        </p:nvSpPr>
        <p:spPr>
          <a:xfrm>
            <a:off x="303875" y="4450800"/>
            <a:ext cx="1590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Jobs</a:t>
            </a:r>
            <a:endParaRPr sz="1100">
              <a:solidFill>
                <a:srgbClr val="DD7E6B"/>
              </a:solidFill>
            </a:endParaRPr>
          </a:p>
          <a:p>
            <a:pPr indent="0" lvl="0" marL="0" rtl="0" algn="l">
              <a:spcBef>
                <a:spcPts val="0"/>
              </a:spcBef>
              <a:spcAft>
                <a:spcPts val="0"/>
              </a:spcAft>
              <a:buNone/>
            </a:pPr>
            <a:r>
              <a:rPr lang="en-US" sz="1100">
                <a:solidFill>
                  <a:srgbClr val="000000"/>
                </a:solidFill>
              </a:rPr>
              <a:t>Tự động hóa thực thi notebook</a:t>
            </a:r>
            <a:endParaRPr b="1" sz="1100">
              <a:solidFill>
                <a:srgbClr val="DD7E6B"/>
              </a:solidFill>
            </a:endParaRPr>
          </a:p>
        </p:txBody>
      </p:sp>
      <p:sp>
        <p:nvSpPr>
          <p:cNvPr id="672" name="Google Shape;672;g35863f325f7_0_0"/>
          <p:cNvSpPr txBox="1"/>
          <p:nvPr/>
        </p:nvSpPr>
        <p:spPr>
          <a:xfrm>
            <a:off x="2591175" y="4450800"/>
            <a:ext cx="1590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Cluster</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Cụm Spark để xử lý dữ liệu</a:t>
            </a:r>
            <a:endParaRPr b="1" sz="1100">
              <a:solidFill>
                <a:srgbClr val="DD7E6B"/>
              </a:solidFill>
            </a:endParaRPr>
          </a:p>
        </p:txBody>
      </p:sp>
      <p:pic>
        <p:nvPicPr>
          <p:cNvPr id="673" name="Google Shape;673;g35863f325f7_0_0"/>
          <p:cNvPicPr preferRelativeResize="0"/>
          <p:nvPr/>
        </p:nvPicPr>
        <p:blipFill>
          <a:blip r:embed="rId3">
            <a:alphaModFix/>
          </a:blip>
          <a:stretch>
            <a:fillRect/>
          </a:stretch>
        </p:blipFill>
        <p:spPr>
          <a:xfrm>
            <a:off x="747700" y="1838850"/>
            <a:ext cx="400200" cy="400200"/>
          </a:xfrm>
          <a:prstGeom prst="rect">
            <a:avLst/>
          </a:prstGeom>
          <a:noFill/>
          <a:ln>
            <a:noFill/>
          </a:ln>
        </p:spPr>
      </p:pic>
      <p:pic>
        <p:nvPicPr>
          <p:cNvPr id="674" name="Google Shape;674;g35863f325f7_0_0"/>
          <p:cNvPicPr preferRelativeResize="0"/>
          <p:nvPr/>
        </p:nvPicPr>
        <p:blipFill>
          <a:blip r:embed="rId4">
            <a:alphaModFix/>
          </a:blip>
          <a:stretch>
            <a:fillRect/>
          </a:stretch>
        </p:blipFill>
        <p:spPr>
          <a:xfrm>
            <a:off x="624049" y="2953475"/>
            <a:ext cx="544751" cy="400200"/>
          </a:xfrm>
          <a:prstGeom prst="rect">
            <a:avLst/>
          </a:prstGeom>
          <a:noFill/>
          <a:ln>
            <a:noFill/>
          </a:ln>
        </p:spPr>
      </p:pic>
      <p:pic>
        <p:nvPicPr>
          <p:cNvPr id="675" name="Google Shape;675;g35863f325f7_0_0"/>
          <p:cNvPicPr preferRelativeResize="0"/>
          <p:nvPr/>
        </p:nvPicPr>
        <p:blipFill>
          <a:blip r:embed="rId5">
            <a:alphaModFix/>
          </a:blip>
          <a:stretch>
            <a:fillRect/>
          </a:stretch>
        </p:blipFill>
        <p:spPr>
          <a:xfrm>
            <a:off x="696325" y="4068100"/>
            <a:ext cx="400200" cy="400200"/>
          </a:xfrm>
          <a:prstGeom prst="rect">
            <a:avLst/>
          </a:prstGeom>
          <a:noFill/>
          <a:ln>
            <a:noFill/>
          </a:ln>
        </p:spPr>
      </p:pic>
      <p:pic>
        <p:nvPicPr>
          <p:cNvPr id="676" name="Google Shape;676;g35863f325f7_0_0"/>
          <p:cNvPicPr preferRelativeResize="0"/>
          <p:nvPr/>
        </p:nvPicPr>
        <p:blipFill>
          <a:blip r:embed="rId6">
            <a:alphaModFix/>
          </a:blip>
          <a:stretch>
            <a:fillRect/>
          </a:stretch>
        </p:blipFill>
        <p:spPr>
          <a:xfrm>
            <a:off x="3049000" y="1838838"/>
            <a:ext cx="368174" cy="368174"/>
          </a:xfrm>
          <a:prstGeom prst="rect">
            <a:avLst/>
          </a:prstGeom>
          <a:noFill/>
          <a:ln>
            <a:noFill/>
          </a:ln>
        </p:spPr>
      </p:pic>
      <p:pic>
        <p:nvPicPr>
          <p:cNvPr id="677" name="Google Shape;677;g35863f325f7_0_0"/>
          <p:cNvPicPr preferRelativeResize="0"/>
          <p:nvPr/>
        </p:nvPicPr>
        <p:blipFill>
          <a:blip r:embed="rId7">
            <a:alphaModFix/>
          </a:blip>
          <a:stretch>
            <a:fillRect/>
          </a:stretch>
        </p:blipFill>
        <p:spPr>
          <a:xfrm>
            <a:off x="3049001" y="2884538"/>
            <a:ext cx="400200" cy="400200"/>
          </a:xfrm>
          <a:prstGeom prst="rect">
            <a:avLst/>
          </a:prstGeom>
          <a:noFill/>
          <a:ln>
            <a:noFill/>
          </a:ln>
        </p:spPr>
      </p:pic>
      <p:pic>
        <p:nvPicPr>
          <p:cNvPr id="678" name="Google Shape;678;g35863f325f7_0_0"/>
          <p:cNvPicPr preferRelativeResize="0"/>
          <p:nvPr/>
        </p:nvPicPr>
        <p:blipFill>
          <a:blip r:embed="rId8">
            <a:alphaModFix/>
          </a:blip>
          <a:stretch>
            <a:fillRect/>
          </a:stretch>
        </p:blipFill>
        <p:spPr>
          <a:xfrm>
            <a:off x="3032988" y="4068100"/>
            <a:ext cx="400200" cy="400200"/>
          </a:xfrm>
          <a:prstGeom prst="rect">
            <a:avLst/>
          </a:prstGeom>
          <a:noFill/>
          <a:ln>
            <a:noFill/>
          </a:ln>
        </p:spPr>
      </p:pic>
      <p:sp>
        <p:nvSpPr>
          <p:cNvPr id="679" name="Google Shape;679;g35863f325f7_0_0"/>
          <p:cNvSpPr txBox="1"/>
          <p:nvPr/>
        </p:nvSpPr>
        <p:spPr>
          <a:xfrm>
            <a:off x="4720950" y="2167825"/>
            <a:ext cx="17640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Databricks Production </a:t>
            </a:r>
            <a:endParaRPr sz="1100">
              <a:solidFill>
                <a:srgbClr val="000000"/>
              </a:solidFill>
            </a:endParaRPr>
          </a:p>
          <a:p>
            <a:pPr indent="0" lvl="0" marL="0" rtl="0" algn="l">
              <a:spcBef>
                <a:spcPts val="0"/>
              </a:spcBef>
              <a:spcAft>
                <a:spcPts val="0"/>
              </a:spcAft>
              <a:buNone/>
            </a:pPr>
            <a:r>
              <a:rPr lang="en-US" sz="1100">
                <a:solidFill>
                  <a:srgbClr val="000000"/>
                </a:solidFill>
              </a:rPr>
              <a:t>Triển khai &amp; quản lý quy trình làm việc Spark</a:t>
            </a:r>
            <a:endParaRPr sz="1100">
              <a:solidFill>
                <a:srgbClr val="000000"/>
              </a:solidFill>
            </a:endParaRPr>
          </a:p>
        </p:txBody>
      </p:sp>
      <p:sp>
        <p:nvSpPr>
          <p:cNvPr id="680" name="Google Shape;680;g35863f325f7_0_0"/>
          <p:cNvSpPr txBox="1"/>
          <p:nvPr/>
        </p:nvSpPr>
        <p:spPr>
          <a:xfrm>
            <a:off x="7181900" y="2167825"/>
            <a:ext cx="1590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Tự động hóa tác vụ</a:t>
            </a:r>
            <a:r>
              <a:rPr lang="en-US" sz="1100">
                <a:solidFill>
                  <a:srgbClr val="FF9900"/>
                </a:solidFill>
              </a:rPr>
              <a:t> </a:t>
            </a:r>
            <a:r>
              <a:rPr lang="en-US" sz="1100">
                <a:solidFill>
                  <a:srgbClr val="000000"/>
                </a:solidFill>
              </a:rPr>
              <a:t>Tránh lỗi, giảm thời gian triển khai</a:t>
            </a:r>
            <a:endParaRPr b="1" sz="1100">
              <a:solidFill>
                <a:srgbClr val="DD7E6B"/>
              </a:solidFill>
            </a:endParaRPr>
          </a:p>
        </p:txBody>
      </p:sp>
      <p:sp>
        <p:nvSpPr>
          <p:cNvPr id="681" name="Google Shape;681;g35863f325f7_0_0"/>
          <p:cNvSpPr txBox="1"/>
          <p:nvPr/>
        </p:nvSpPr>
        <p:spPr>
          <a:xfrm>
            <a:off x="4803475" y="3309875"/>
            <a:ext cx="17640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Interactive Workspace </a:t>
            </a:r>
            <a:r>
              <a:rPr lang="en-US" sz="1100">
                <a:solidFill>
                  <a:srgbClr val="000000"/>
                </a:solidFill>
              </a:rPr>
              <a:t>Làm việc nhóm trên notebook, theo dõi thay đổi</a:t>
            </a:r>
            <a:endParaRPr sz="1100">
              <a:solidFill>
                <a:srgbClr val="000000"/>
              </a:solidFill>
            </a:endParaRPr>
          </a:p>
        </p:txBody>
      </p:sp>
      <p:sp>
        <p:nvSpPr>
          <p:cNvPr id="682" name="Google Shape;682;g35863f325f7_0_0"/>
          <p:cNvSpPr txBox="1"/>
          <p:nvPr/>
        </p:nvSpPr>
        <p:spPr>
          <a:xfrm>
            <a:off x="7181900" y="3251700"/>
            <a:ext cx="18198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Bảo mật tích hợp</a:t>
            </a:r>
            <a:endParaRPr b="1" sz="1100">
              <a:solidFill>
                <a:srgbClr val="DD7E6B"/>
              </a:solidFill>
            </a:endParaRPr>
          </a:p>
          <a:p>
            <a:pPr indent="0" lvl="0" marL="0" rtl="0" algn="l">
              <a:spcBef>
                <a:spcPts val="0"/>
              </a:spcBef>
              <a:spcAft>
                <a:spcPts val="0"/>
              </a:spcAft>
              <a:buNone/>
            </a:pPr>
            <a:r>
              <a:rPr lang="en-US" sz="1100">
                <a:solidFill>
                  <a:srgbClr val="000000"/>
                </a:solidFill>
              </a:rPr>
              <a:t>Kiểm soát truy cập, tuân thủ tiêu chuẩn bảo mật</a:t>
            </a:r>
            <a:endParaRPr b="1" sz="1100">
              <a:solidFill>
                <a:srgbClr val="DD7E6B"/>
              </a:solidFill>
            </a:endParaRPr>
          </a:p>
        </p:txBody>
      </p:sp>
      <p:sp>
        <p:nvSpPr>
          <p:cNvPr id="683" name="Google Shape;683;g35863f325f7_0_0"/>
          <p:cNvSpPr txBox="1"/>
          <p:nvPr/>
        </p:nvSpPr>
        <p:spPr>
          <a:xfrm>
            <a:off x="4878475" y="4450800"/>
            <a:ext cx="18198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Databricks Workspace</a:t>
            </a:r>
            <a:endParaRPr sz="1100">
              <a:solidFill>
                <a:srgbClr val="DD7E6B"/>
              </a:solidFill>
            </a:endParaRPr>
          </a:p>
          <a:p>
            <a:pPr indent="0" lvl="0" marL="0" rtl="0" algn="l">
              <a:spcBef>
                <a:spcPts val="0"/>
              </a:spcBef>
              <a:spcAft>
                <a:spcPts val="0"/>
              </a:spcAft>
              <a:buNone/>
            </a:pPr>
            <a:r>
              <a:rPr lang="en-US" sz="1100">
                <a:solidFill>
                  <a:srgbClr val="000000"/>
                </a:solidFill>
              </a:rPr>
              <a:t>Không gian thao tác &amp; môi trường sản xuất</a:t>
            </a:r>
            <a:endParaRPr b="1" sz="1100">
              <a:solidFill>
                <a:srgbClr val="DD7E6B"/>
              </a:solidFill>
            </a:endParaRPr>
          </a:p>
        </p:txBody>
      </p:sp>
      <p:sp>
        <p:nvSpPr>
          <p:cNvPr id="684" name="Google Shape;684;g35863f325f7_0_0"/>
          <p:cNvSpPr txBox="1"/>
          <p:nvPr/>
        </p:nvSpPr>
        <p:spPr>
          <a:xfrm>
            <a:off x="7181900" y="4450800"/>
            <a:ext cx="17640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Quản lý hạ tầng</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 Đơn giản hóa triển khai &amp; quản lý cụm</a:t>
            </a:r>
            <a:endParaRPr b="1" sz="1100">
              <a:solidFill>
                <a:srgbClr val="DD7E6B"/>
              </a:solidFill>
            </a:endParaRPr>
          </a:p>
        </p:txBody>
      </p:sp>
      <p:pic>
        <p:nvPicPr>
          <p:cNvPr id="685" name="Google Shape;685;g35863f325f7_0_0"/>
          <p:cNvPicPr preferRelativeResize="0"/>
          <p:nvPr/>
        </p:nvPicPr>
        <p:blipFill>
          <a:blip r:embed="rId9">
            <a:alphaModFix/>
          </a:blip>
          <a:stretch>
            <a:fillRect/>
          </a:stretch>
        </p:blipFill>
        <p:spPr>
          <a:xfrm>
            <a:off x="5205290" y="1880400"/>
            <a:ext cx="563722" cy="317100"/>
          </a:xfrm>
          <a:prstGeom prst="rect">
            <a:avLst/>
          </a:prstGeom>
          <a:noFill/>
          <a:ln>
            <a:noFill/>
          </a:ln>
        </p:spPr>
      </p:pic>
      <p:pic>
        <p:nvPicPr>
          <p:cNvPr id="686" name="Google Shape;686;g35863f325f7_0_0"/>
          <p:cNvPicPr preferRelativeResize="0"/>
          <p:nvPr/>
        </p:nvPicPr>
        <p:blipFill>
          <a:blip r:embed="rId10">
            <a:alphaModFix/>
          </a:blip>
          <a:stretch>
            <a:fillRect/>
          </a:stretch>
        </p:blipFill>
        <p:spPr>
          <a:xfrm>
            <a:off x="5287051" y="2932700"/>
            <a:ext cx="400200" cy="400200"/>
          </a:xfrm>
          <a:prstGeom prst="rect">
            <a:avLst/>
          </a:prstGeom>
          <a:noFill/>
          <a:ln>
            <a:noFill/>
          </a:ln>
        </p:spPr>
      </p:pic>
      <p:pic>
        <p:nvPicPr>
          <p:cNvPr id="687" name="Google Shape;687;g35863f325f7_0_0"/>
          <p:cNvPicPr preferRelativeResize="0"/>
          <p:nvPr/>
        </p:nvPicPr>
        <p:blipFill>
          <a:blip r:embed="rId11">
            <a:alphaModFix/>
          </a:blip>
          <a:stretch>
            <a:fillRect/>
          </a:stretch>
        </p:blipFill>
        <p:spPr>
          <a:xfrm>
            <a:off x="5328350" y="4068100"/>
            <a:ext cx="400200" cy="400200"/>
          </a:xfrm>
          <a:prstGeom prst="rect">
            <a:avLst/>
          </a:prstGeom>
          <a:noFill/>
          <a:ln>
            <a:noFill/>
          </a:ln>
        </p:spPr>
      </p:pic>
      <p:pic>
        <p:nvPicPr>
          <p:cNvPr id="688" name="Google Shape;688;g35863f325f7_0_0"/>
          <p:cNvPicPr preferRelativeResize="0"/>
          <p:nvPr/>
        </p:nvPicPr>
        <p:blipFill>
          <a:blip r:embed="rId12">
            <a:alphaModFix/>
          </a:blip>
          <a:stretch>
            <a:fillRect/>
          </a:stretch>
        </p:blipFill>
        <p:spPr>
          <a:xfrm>
            <a:off x="7557114" y="1777175"/>
            <a:ext cx="491500" cy="491500"/>
          </a:xfrm>
          <a:prstGeom prst="rect">
            <a:avLst/>
          </a:prstGeom>
          <a:noFill/>
          <a:ln>
            <a:noFill/>
          </a:ln>
        </p:spPr>
      </p:pic>
      <p:pic>
        <p:nvPicPr>
          <p:cNvPr id="689" name="Google Shape;689;g35863f325f7_0_0"/>
          <p:cNvPicPr preferRelativeResize="0"/>
          <p:nvPr/>
        </p:nvPicPr>
        <p:blipFill>
          <a:blip r:embed="rId13">
            <a:alphaModFix/>
          </a:blip>
          <a:stretch>
            <a:fillRect/>
          </a:stretch>
        </p:blipFill>
        <p:spPr>
          <a:xfrm>
            <a:off x="7685362" y="2895013"/>
            <a:ext cx="368177" cy="379243"/>
          </a:xfrm>
          <a:prstGeom prst="rect">
            <a:avLst/>
          </a:prstGeom>
          <a:noFill/>
          <a:ln>
            <a:noFill/>
          </a:ln>
        </p:spPr>
      </p:pic>
      <p:pic>
        <p:nvPicPr>
          <p:cNvPr id="690" name="Google Shape;690;g35863f325f7_0_0"/>
          <p:cNvPicPr preferRelativeResize="0"/>
          <p:nvPr/>
        </p:nvPicPr>
        <p:blipFill>
          <a:blip r:embed="rId14">
            <a:alphaModFix/>
          </a:blip>
          <a:stretch>
            <a:fillRect/>
          </a:stretch>
        </p:blipFill>
        <p:spPr>
          <a:xfrm>
            <a:off x="7669350" y="4068100"/>
            <a:ext cx="400201" cy="40020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cxnSp>
        <p:nvCxnSpPr>
          <p:cNvPr id="695" name="Google Shape;695;g35863f325f7_0_35"/>
          <p:cNvCxnSpPr/>
          <p:nvPr/>
        </p:nvCxnSpPr>
        <p:spPr>
          <a:xfrm>
            <a:off x="-5550" y="354125"/>
            <a:ext cx="9155100" cy="0"/>
          </a:xfrm>
          <a:prstGeom prst="straightConnector1">
            <a:avLst/>
          </a:prstGeom>
          <a:noFill/>
          <a:ln cap="flat" cmpd="sng" w="19050">
            <a:solidFill>
              <a:srgbClr val="002B65"/>
            </a:solidFill>
            <a:prstDash val="solid"/>
            <a:round/>
            <a:headEnd len="med" w="med" type="none"/>
            <a:tailEnd len="med" w="med" type="none"/>
          </a:ln>
        </p:spPr>
      </p:cxnSp>
      <p:sp>
        <p:nvSpPr>
          <p:cNvPr id="696" name="Google Shape;696;g35863f325f7_0_35"/>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002B65"/>
                </a:solidFill>
                <a:latin typeface="Roboto"/>
                <a:ea typeface="Roboto"/>
                <a:cs typeface="Roboto"/>
                <a:sym typeface="Roboto"/>
              </a:rPr>
              <a:t>KEY WORD: DBT (Data Build Tool) – Công cụ chuyển đổi dữ liệu</a:t>
            </a:r>
            <a:endParaRPr b="1">
              <a:solidFill>
                <a:srgbClr val="002B65"/>
              </a:solidFill>
              <a:latin typeface="Roboto"/>
              <a:ea typeface="Roboto"/>
              <a:cs typeface="Roboto"/>
              <a:sym typeface="Roboto"/>
            </a:endParaRPr>
          </a:p>
        </p:txBody>
      </p:sp>
      <p:sp>
        <p:nvSpPr>
          <p:cNvPr id="697" name="Google Shape;697;g35863f325f7_0_35"/>
          <p:cNvSpPr/>
          <p:nvPr/>
        </p:nvSpPr>
        <p:spPr>
          <a:xfrm>
            <a:off x="73975" y="465775"/>
            <a:ext cx="28545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300">
                <a:solidFill>
                  <a:srgbClr val="FFFFFF"/>
                </a:solidFill>
                <a:latin typeface="Roboto"/>
                <a:ea typeface="Roboto"/>
                <a:cs typeface="Roboto"/>
                <a:sym typeface="Roboto"/>
              </a:rPr>
              <a:t>Khái niệm</a:t>
            </a:r>
            <a:endParaRPr b="1" sz="1300">
              <a:solidFill>
                <a:srgbClr val="FFFFFF"/>
              </a:solidFill>
              <a:latin typeface="Roboto"/>
              <a:ea typeface="Roboto"/>
              <a:cs typeface="Roboto"/>
              <a:sym typeface="Roboto"/>
            </a:endParaRPr>
          </a:p>
        </p:txBody>
      </p:sp>
      <p:sp>
        <p:nvSpPr>
          <p:cNvPr id="698" name="Google Shape;698;g35863f325f7_0_35"/>
          <p:cNvSpPr txBox="1"/>
          <p:nvPr/>
        </p:nvSpPr>
        <p:spPr>
          <a:xfrm>
            <a:off x="556723" y="855250"/>
            <a:ext cx="2098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Mã nguồn mở</a:t>
            </a:r>
            <a:r>
              <a:rPr lang="en-US" sz="1100">
                <a:solidFill>
                  <a:srgbClr val="000000"/>
                </a:solidFill>
              </a:rPr>
              <a:t>, hỗ trợ SQL</a:t>
            </a:r>
            <a:endParaRPr sz="1100">
              <a:solidFill>
                <a:srgbClr val="000000"/>
              </a:solidFill>
            </a:endParaRPr>
          </a:p>
        </p:txBody>
      </p:sp>
      <p:sp>
        <p:nvSpPr>
          <p:cNvPr id="699" name="Google Shape;699;g35863f325f7_0_35"/>
          <p:cNvSpPr txBox="1"/>
          <p:nvPr/>
        </p:nvSpPr>
        <p:spPr>
          <a:xfrm>
            <a:off x="556726" y="1912750"/>
            <a:ext cx="2555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100">
                <a:solidFill>
                  <a:srgbClr val="000000"/>
                </a:solidFill>
              </a:rPr>
              <a:t>Tạo </a:t>
            </a:r>
            <a:r>
              <a:rPr b="1" lang="en-US" sz="1100">
                <a:solidFill>
                  <a:srgbClr val="DD7E6B"/>
                </a:solidFill>
              </a:rPr>
              <a:t>bảng &amp; views</a:t>
            </a:r>
            <a:r>
              <a:rPr lang="en-US" sz="1100">
                <a:solidFill>
                  <a:srgbClr val="000000"/>
                </a:solidFill>
              </a:rPr>
              <a:t> trong kho dữ liệu</a:t>
            </a:r>
            <a:endParaRPr sz="1100">
              <a:solidFill>
                <a:srgbClr val="000000"/>
              </a:solidFill>
            </a:endParaRPr>
          </a:p>
        </p:txBody>
      </p:sp>
      <p:cxnSp>
        <p:nvCxnSpPr>
          <p:cNvPr id="700" name="Google Shape;700;g35863f325f7_0_35"/>
          <p:cNvCxnSpPr/>
          <p:nvPr/>
        </p:nvCxnSpPr>
        <p:spPr>
          <a:xfrm>
            <a:off x="3111825" y="536313"/>
            <a:ext cx="0" cy="1724100"/>
          </a:xfrm>
          <a:prstGeom prst="straightConnector1">
            <a:avLst/>
          </a:prstGeom>
          <a:noFill/>
          <a:ln cap="flat" cmpd="sng" w="9525">
            <a:solidFill>
              <a:srgbClr val="002B65"/>
            </a:solidFill>
            <a:prstDash val="dash"/>
            <a:round/>
            <a:headEnd len="med" w="med" type="none"/>
            <a:tailEnd len="med" w="med" type="none"/>
          </a:ln>
        </p:spPr>
      </p:cxnSp>
      <p:cxnSp>
        <p:nvCxnSpPr>
          <p:cNvPr id="701" name="Google Shape;701;g35863f325f7_0_35"/>
          <p:cNvCxnSpPr/>
          <p:nvPr/>
        </p:nvCxnSpPr>
        <p:spPr>
          <a:xfrm>
            <a:off x="0" y="2396525"/>
            <a:ext cx="9152700" cy="0"/>
          </a:xfrm>
          <a:prstGeom prst="straightConnector1">
            <a:avLst/>
          </a:prstGeom>
          <a:noFill/>
          <a:ln cap="flat" cmpd="sng" w="9525">
            <a:solidFill>
              <a:srgbClr val="002B65"/>
            </a:solidFill>
            <a:prstDash val="dash"/>
            <a:round/>
            <a:headEnd len="med" w="med" type="none"/>
            <a:tailEnd len="med" w="med" type="none"/>
          </a:ln>
        </p:spPr>
      </p:cxnSp>
      <p:sp>
        <p:nvSpPr>
          <p:cNvPr id="702" name="Google Shape;702;g35863f325f7_0_35"/>
          <p:cNvSpPr/>
          <p:nvPr/>
        </p:nvSpPr>
        <p:spPr>
          <a:xfrm>
            <a:off x="3350975" y="460475"/>
            <a:ext cx="54936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300">
                <a:solidFill>
                  <a:srgbClr val="FFFFFF"/>
                </a:solidFill>
                <a:latin typeface="Roboto"/>
                <a:ea typeface="Roboto"/>
                <a:cs typeface="Roboto"/>
                <a:sym typeface="Roboto"/>
              </a:rPr>
              <a:t> Lợi ích </a:t>
            </a:r>
            <a:endParaRPr b="1" sz="1300">
              <a:solidFill>
                <a:srgbClr val="FFFFFF"/>
              </a:solidFill>
              <a:latin typeface="Roboto"/>
              <a:ea typeface="Roboto"/>
              <a:cs typeface="Roboto"/>
              <a:sym typeface="Roboto"/>
            </a:endParaRPr>
          </a:p>
        </p:txBody>
      </p:sp>
      <p:grpSp>
        <p:nvGrpSpPr>
          <p:cNvPr id="703" name="Google Shape;703;g35863f325f7_0_35"/>
          <p:cNvGrpSpPr/>
          <p:nvPr/>
        </p:nvGrpSpPr>
        <p:grpSpPr>
          <a:xfrm>
            <a:off x="3843903" y="837850"/>
            <a:ext cx="2195722" cy="1472050"/>
            <a:chOff x="2561415" y="3096475"/>
            <a:chExt cx="2195722" cy="1472050"/>
          </a:xfrm>
        </p:grpSpPr>
        <p:sp>
          <p:nvSpPr>
            <p:cNvPr id="704" name="Google Shape;704;g35863f325f7_0_35"/>
            <p:cNvSpPr txBox="1"/>
            <p:nvPr/>
          </p:nvSpPr>
          <p:spPr>
            <a:xfrm>
              <a:off x="2611237" y="3096475"/>
              <a:ext cx="21459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Chuyển đổi dữ liệu hiệu quả</a:t>
              </a:r>
              <a:r>
                <a:rPr lang="en-US" sz="1100">
                  <a:solidFill>
                    <a:srgbClr val="000000"/>
                  </a:solidFill>
                </a:rPr>
                <a:t> Viết &amp; quản lý SQL có cấu trúc</a:t>
              </a:r>
              <a:endParaRPr sz="1100">
                <a:solidFill>
                  <a:srgbClr val="000000"/>
                </a:solidFill>
              </a:endParaRPr>
            </a:p>
          </p:txBody>
        </p:sp>
        <p:sp>
          <p:nvSpPr>
            <p:cNvPr id="705" name="Google Shape;705;g35863f325f7_0_35"/>
            <p:cNvSpPr txBox="1"/>
            <p:nvPr/>
          </p:nvSpPr>
          <p:spPr>
            <a:xfrm>
              <a:off x="2561415" y="3875825"/>
              <a:ext cx="19131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Kiểm thử &amp; tài liệu hóa</a:t>
              </a:r>
              <a:r>
                <a:rPr lang="en-US" sz="1100">
                  <a:solidFill>
                    <a:srgbClr val="000000"/>
                  </a:solidFill>
                </a:rPr>
                <a:t> Đảm bảo chất lượng dữ liệu</a:t>
              </a:r>
              <a:endParaRPr b="1" sz="1100">
                <a:solidFill>
                  <a:srgbClr val="DD7E6B"/>
                </a:solidFill>
              </a:endParaRPr>
            </a:p>
          </p:txBody>
        </p:sp>
      </p:grpSp>
      <p:sp>
        <p:nvSpPr>
          <p:cNvPr id="706" name="Google Shape;706;g35863f325f7_0_35"/>
          <p:cNvSpPr txBox="1"/>
          <p:nvPr/>
        </p:nvSpPr>
        <p:spPr>
          <a:xfrm>
            <a:off x="6640550" y="883925"/>
            <a:ext cx="2308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Quản lý phiên bản</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Tích hợp Git để theo dõi thay đổi</a:t>
            </a:r>
            <a:endParaRPr sz="1100">
              <a:solidFill>
                <a:srgbClr val="000000"/>
              </a:solidFill>
            </a:endParaRPr>
          </a:p>
        </p:txBody>
      </p:sp>
      <p:sp>
        <p:nvSpPr>
          <p:cNvPr id="707" name="Google Shape;707;g35863f325f7_0_35"/>
          <p:cNvSpPr txBox="1"/>
          <p:nvPr/>
        </p:nvSpPr>
        <p:spPr>
          <a:xfrm>
            <a:off x="6640550" y="1624850"/>
            <a:ext cx="22668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Tái sử dụng mã</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Dùng mô-đun &amp; macro để tối ưu hóa</a:t>
            </a:r>
            <a:endParaRPr b="1" sz="1100">
              <a:solidFill>
                <a:srgbClr val="DD7E6B"/>
              </a:solidFill>
            </a:endParaRPr>
          </a:p>
        </p:txBody>
      </p:sp>
      <p:sp>
        <p:nvSpPr>
          <p:cNvPr id="708" name="Google Shape;708;g35863f325f7_0_35"/>
          <p:cNvSpPr txBox="1"/>
          <p:nvPr/>
        </p:nvSpPr>
        <p:spPr>
          <a:xfrm>
            <a:off x="556725" y="1299400"/>
            <a:ext cx="2475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100">
                <a:solidFill>
                  <a:srgbClr val="000000"/>
                </a:solidFill>
              </a:rPr>
              <a:t>Tập trung vào</a:t>
            </a:r>
            <a:r>
              <a:rPr b="1" lang="en-US" sz="1100">
                <a:solidFill>
                  <a:srgbClr val="DD7E6B"/>
                </a:solidFill>
              </a:rPr>
              <a:t> "Transform" trong ELT</a:t>
            </a:r>
            <a:endParaRPr sz="1100">
              <a:solidFill>
                <a:srgbClr val="000000"/>
              </a:solidFill>
            </a:endParaRPr>
          </a:p>
        </p:txBody>
      </p:sp>
      <p:pic>
        <p:nvPicPr>
          <p:cNvPr id="709" name="Google Shape;709;g35863f325f7_0_35"/>
          <p:cNvPicPr preferRelativeResize="0"/>
          <p:nvPr/>
        </p:nvPicPr>
        <p:blipFill>
          <a:blip r:embed="rId3">
            <a:alphaModFix/>
          </a:blip>
          <a:stretch>
            <a:fillRect/>
          </a:stretch>
        </p:blipFill>
        <p:spPr>
          <a:xfrm>
            <a:off x="103900" y="822425"/>
            <a:ext cx="452700" cy="437428"/>
          </a:xfrm>
          <a:prstGeom prst="rect">
            <a:avLst/>
          </a:prstGeom>
          <a:noFill/>
          <a:ln>
            <a:noFill/>
          </a:ln>
        </p:spPr>
      </p:pic>
      <p:pic>
        <p:nvPicPr>
          <p:cNvPr id="710" name="Google Shape;710;g35863f325f7_0_35"/>
          <p:cNvPicPr preferRelativeResize="0"/>
          <p:nvPr/>
        </p:nvPicPr>
        <p:blipFill>
          <a:blip r:embed="rId4">
            <a:alphaModFix/>
          </a:blip>
          <a:stretch>
            <a:fillRect/>
          </a:stretch>
        </p:blipFill>
        <p:spPr>
          <a:xfrm>
            <a:off x="122600" y="1374275"/>
            <a:ext cx="452700" cy="424048"/>
          </a:xfrm>
          <a:prstGeom prst="rect">
            <a:avLst/>
          </a:prstGeom>
          <a:noFill/>
          <a:ln>
            <a:noFill/>
          </a:ln>
        </p:spPr>
      </p:pic>
      <p:pic>
        <p:nvPicPr>
          <p:cNvPr id="711" name="Google Shape;711;g35863f325f7_0_35"/>
          <p:cNvPicPr preferRelativeResize="0"/>
          <p:nvPr/>
        </p:nvPicPr>
        <p:blipFill>
          <a:blip r:embed="rId5">
            <a:alphaModFix/>
          </a:blip>
          <a:stretch>
            <a:fillRect/>
          </a:stretch>
        </p:blipFill>
        <p:spPr>
          <a:xfrm>
            <a:off x="68650" y="1916550"/>
            <a:ext cx="523200" cy="523200"/>
          </a:xfrm>
          <a:prstGeom prst="rect">
            <a:avLst/>
          </a:prstGeom>
          <a:noFill/>
          <a:ln>
            <a:noFill/>
          </a:ln>
        </p:spPr>
      </p:pic>
      <p:pic>
        <p:nvPicPr>
          <p:cNvPr id="712" name="Google Shape;712;g35863f325f7_0_35"/>
          <p:cNvPicPr preferRelativeResize="0"/>
          <p:nvPr/>
        </p:nvPicPr>
        <p:blipFill>
          <a:blip r:embed="rId6">
            <a:alphaModFix/>
          </a:blip>
          <a:stretch>
            <a:fillRect/>
          </a:stretch>
        </p:blipFill>
        <p:spPr>
          <a:xfrm>
            <a:off x="3271416" y="883925"/>
            <a:ext cx="523201" cy="523195"/>
          </a:xfrm>
          <a:prstGeom prst="rect">
            <a:avLst/>
          </a:prstGeom>
          <a:noFill/>
          <a:ln>
            <a:noFill/>
          </a:ln>
        </p:spPr>
      </p:pic>
      <p:pic>
        <p:nvPicPr>
          <p:cNvPr id="713" name="Google Shape;713;g35863f325f7_0_35"/>
          <p:cNvPicPr preferRelativeResize="0"/>
          <p:nvPr/>
        </p:nvPicPr>
        <p:blipFill>
          <a:blip r:embed="rId7">
            <a:alphaModFix/>
          </a:blip>
          <a:stretch>
            <a:fillRect/>
          </a:stretch>
        </p:blipFill>
        <p:spPr>
          <a:xfrm>
            <a:off x="3271423" y="1679713"/>
            <a:ext cx="523200" cy="523200"/>
          </a:xfrm>
          <a:prstGeom prst="rect">
            <a:avLst/>
          </a:prstGeom>
          <a:noFill/>
          <a:ln>
            <a:noFill/>
          </a:ln>
        </p:spPr>
      </p:pic>
      <p:pic>
        <p:nvPicPr>
          <p:cNvPr id="714" name="Google Shape;714;g35863f325f7_0_35"/>
          <p:cNvPicPr preferRelativeResize="0"/>
          <p:nvPr/>
        </p:nvPicPr>
        <p:blipFill>
          <a:blip r:embed="rId8">
            <a:alphaModFix/>
          </a:blip>
          <a:stretch>
            <a:fillRect/>
          </a:stretch>
        </p:blipFill>
        <p:spPr>
          <a:xfrm>
            <a:off x="6148975" y="946725"/>
            <a:ext cx="452700" cy="452700"/>
          </a:xfrm>
          <a:prstGeom prst="rect">
            <a:avLst/>
          </a:prstGeom>
          <a:noFill/>
          <a:ln>
            <a:noFill/>
          </a:ln>
        </p:spPr>
      </p:pic>
      <p:pic>
        <p:nvPicPr>
          <p:cNvPr id="715" name="Google Shape;715;g35863f325f7_0_35"/>
          <p:cNvPicPr preferRelativeResize="0"/>
          <p:nvPr/>
        </p:nvPicPr>
        <p:blipFill>
          <a:blip r:embed="rId9">
            <a:alphaModFix/>
          </a:blip>
          <a:stretch>
            <a:fillRect/>
          </a:stretch>
        </p:blipFill>
        <p:spPr>
          <a:xfrm>
            <a:off x="6078478" y="1711113"/>
            <a:ext cx="523200" cy="523194"/>
          </a:xfrm>
          <a:prstGeom prst="rect">
            <a:avLst/>
          </a:prstGeom>
          <a:noFill/>
          <a:ln>
            <a:noFill/>
          </a:ln>
        </p:spPr>
      </p:pic>
      <p:sp>
        <p:nvSpPr>
          <p:cNvPr id="716" name="Google Shape;716;g35863f325f7_0_35"/>
          <p:cNvSpPr/>
          <p:nvPr/>
        </p:nvSpPr>
        <p:spPr>
          <a:xfrm>
            <a:off x="81475" y="2533700"/>
            <a:ext cx="40923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300">
                <a:solidFill>
                  <a:srgbClr val="FFFFFF"/>
                </a:solidFill>
                <a:latin typeface="Roboto"/>
                <a:ea typeface="Roboto"/>
                <a:cs typeface="Roboto"/>
                <a:sym typeface="Roboto"/>
              </a:rPr>
              <a:t>Cách hoạt động</a:t>
            </a:r>
            <a:endParaRPr b="1" sz="1300">
              <a:solidFill>
                <a:srgbClr val="FFFFFF"/>
              </a:solidFill>
              <a:latin typeface="Roboto"/>
              <a:ea typeface="Roboto"/>
              <a:cs typeface="Roboto"/>
              <a:sym typeface="Roboto"/>
            </a:endParaRPr>
          </a:p>
        </p:txBody>
      </p:sp>
      <p:cxnSp>
        <p:nvCxnSpPr>
          <p:cNvPr id="717" name="Google Shape;717;g35863f325f7_0_35"/>
          <p:cNvCxnSpPr/>
          <p:nvPr/>
        </p:nvCxnSpPr>
        <p:spPr>
          <a:xfrm>
            <a:off x="4533725" y="2638250"/>
            <a:ext cx="0" cy="2343900"/>
          </a:xfrm>
          <a:prstGeom prst="straightConnector1">
            <a:avLst/>
          </a:prstGeom>
          <a:noFill/>
          <a:ln cap="flat" cmpd="sng" w="9525">
            <a:solidFill>
              <a:srgbClr val="002B65"/>
            </a:solidFill>
            <a:prstDash val="dash"/>
            <a:round/>
            <a:headEnd len="med" w="med" type="none"/>
            <a:tailEnd len="med" w="med" type="none"/>
          </a:ln>
        </p:spPr>
      </p:cxnSp>
      <p:sp>
        <p:nvSpPr>
          <p:cNvPr id="718" name="Google Shape;718;g35863f325f7_0_35"/>
          <p:cNvSpPr/>
          <p:nvPr/>
        </p:nvSpPr>
        <p:spPr>
          <a:xfrm>
            <a:off x="4978900" y="2533700"/>
            <a:ext cx="40923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300">
                <a:solidFill>
                  <a:srgbClr val="FFFFFF"/>
                </a:solidFill>
                <a:latin typeface="Roboto"/>
                <a:ea typeface="Roboto"/>
                <a:cs typeface="Roboto"/>
                <a:sym typeface="Roboto"/>
              </a:rPr>
              <a:t>Lý do nên dùng DBT</a:t>
            </a:r>
            <a:endParaRPr b="1" sz="1300">
              <a:solidFill>
                <a:srgbClr val="FFFFFF"/>
              </a:solidFill>
              <a:latin typeface="Roboto"/>
              <a:ea typeface="Roboto"/>
              <a:cs typeface="Roboto"/>
              <a:sym typeface="Roboto"/>
            </a:endParaRPr>
          </a:p>
        </p:txBody>
      </p:sp>
      <p:sp>
        <p:nvSpPr>
          <p:cNvPr id="719" name="Google Shape;719;g35863f325f7_0_35"/>
          <p:cNvSpPr txBox="1"/>
          <p:nvPr/>
        </p:nvSpPr>
        <p:spPr>
          <a:xfrm>
            <a:off x="599034" y="3096450"/>
            <a:ext cx="1599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Viết models (truy vấn SQL) để chuyển đổi dữ liệu</a:t>
            </a:r>
            <a:endParaRPr sz="1100">
              <a:solidFill>
                <a:srgbClr val="000000"/>
              </a:solidFill>
            </a:endParaRPr>
          </a:p>
        </p:txBody>
      </p:sp>
      <p:sp>
        <p:nvSpPr>
          <p:cNvPr id="720" name="Google Shape;720;g35863f325f7_0_35"/>
          <p:cNvSpPr txBox="1"/>
          <p:nvPr/>
        </p:nvSpPr>
        <p:spPr>
          <a:xfrm>
            <a:off x="580439" y="4103350"/>
            <a:ext cx="1636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Thực thi &amp; kiểm thử</a:t>
            </a:r>
            <a:r>
              <a:rPr lang="en-US" sz="1100">
                <a:solidFill>
                  <a:srgbClr val="DD7E6B"/>
                </a:solidFill>
              </a:rPr>
              <a:t> </a:t>
            </a:r>
            <a:r>
              <a:rPr lang="en-US" sz="1100">
                <a:solidFill>
                  <a:srgbClr val="000000"/>
                </a:solidFill>
              </a:rPr>
              <a:t> Tạo bảng/views &amp; kiểm tra tính chính xác</a:t>
            </a:r>
            <a:endParaRPr b="1" sz="1100">
              <a:solidFill>
                <a:srgbClr val="DD7E6B"/>
              </a:solidFill>
            </a:endParaRPr>
          </a:p>
        </p:txBody>
      </p:sp>
      <p:sp>
        <p:nvSpPr>
          <p:cNvPr id="721" name="Google Shape;721;g35863f325f7_0_35"/>
          <p:cNvSpPr txBox="1"/>
          <p:nvPr/>
        </p:nvSpPr>
        <p:spPr>
          <a:xfrm>
            <a:off x="2887928" y="2987975"/>
            <a:ext cx="17208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Tổ chức mã nguồn</a:t>
            </a:r>
            <a:r>
              <a:rPr lang="en-US" sz="1100">
                <a:solidFill>
                  <a:srgbClr val="DD7E6B"/>
                </a:solidFill>
              </a:rPr>
              <a:t> </a:t>
            </a:r>
            <a:r>
              <a:rPr lang="en-US" sz="1100">
                <a:solidFill>
                  <a:srgbClr val="000000"/>
                </a:solidFill>
              </a:rPr>
              <a:t> Dùng YAML quản lý dự án</a:t>
            </a:r>
            <a:endParaRPr sz="1100">
              <a:solidFill>
                <a:srgbClr val="000000"/>
              </a:solidFill>
            </a:endParaRPr>
          </a:p>
        </p:txBody>
      </p:sp>
      <p:sp>
        <p:nvSpPr>
          <p:cNvPr id="722" name="Google Shape;722;g35863f325f7_0_35"/>
          <p:cNvSpPr txBox="1"/>
          <p:nvPr/>
        </p:nvSpPr>
        <p:spPr>
          <a:xfrm>
            <a:off x="2903528" y="4090500"/>
            <a:ext cx="16896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Tài liệu hóa</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Tự động tạo tài liệu dữ liệu</a:t>
            </a:r>
            <a:endParaRPr b="1" sz="1100">
              <a:solidFill>
                <a:srgbClr val="DD7E6B"/>
              </a:solidFill>
            </a:endParaRPr>
          </a:p>
        </p:txBody>
      </p:sp>
      <p:pic>
        <p:nvPicPr>
          <p:cNvPr id="723" name="Google Shape;723;g35863f325f7_0_35"/>
          <p:cNvPicPr preferRelativeResize="0"/>
          <p:nvPr/>
        </p:nvPicPr>
        <p:blipFill>
          <a:blip r:embed="rId10">
            <a:alphaModFix/>
          </a:blip>
          <a:stretch>
            <a:fillRect/>
          </a:stretch>
        </p:blipFill>
        <p:spPr>
          <a:xfrm>
            <a:off x="100025" y="3204825"/>
            <a:ext cx="523200" cy="523200"/>
          </a:xfrm>
          <a:prstGeom prst="rect">
            <a:avLst/>
          </a:prstGeom>
          <a:noFill/>
          <a:ln>
            <a:noFill/>
          </a:ln>
        </p:spPr>
      </p:pic>
      <p:pic>
        <p:nvPicPr>
          <p:cNvPr id="724" name="Google Shape;724;g35863f325f7_0_35"/>
          <p:cNvPicPr preferRelativeResize="0"/>
          <p:nvPr/>
        </p:nvPicPr>
        <p:blipFill>
          <a:blip r:embed="rId11">
            <a:alphaModFix/>
          </a:blip>
          <a:stretch>
            <a:fillRect/>
          </a:stretch>
        </p:blipFill>
        <p:spPr>
          <a:xfrm>
            <a:off x="2377288" y="3148125"/>
            <a:ext cx="452700" cy="452700"/>
          </a:xfrm>
          <a:prstGeom prst="rect">
            <a:avLst/>
          </a:prstGeom>
          <a:noFill/>
          <a:ln>
            <a:noFill/>
          </a:ln>
        </p:spPr>
      </p:pic>
      <p:pic>
        <p:nvPicPr>
          <p:cNvPr id="725" name="Google Shape;725;g35863f325f7_0_35"/>
          <p:cNvPicPr preferRelativeResize="0"/>
          <p:nvPr/>
        </p:nvPicPr>
        <p:blipFill>
          <a:blip r:embed="rId12">
            <a:alphaModFix/>
          </a:blip>
          <a:stretch>
            <a:fillRect/>
          </a:stretch>
        </p:blipFill>
        <p:spPr>
          <a:xfrm>
            <a:off x="87350" y="4175250"/>
            <a:ext cx="523200" cy="523200"/>
          </a:xfrm>
          <a:prstGeom prst="rect">
            <a:avLst/>
          </a:prstGeom>
          <a:noFill/>
          <a:ln>
            <a:noFill/>
          </a:ln>
        </p:spPr>
      </p:pic>
      <p:pic>
        <p:nvPicPr>
          <p:cNvPr id="726" name="Google Shape;726;g35863f325f7_0_35"/>
          <p:cNvPicPr preferRelativeResize="0"/>
          <p:nvPr/>
        </p:nvPicPr>
        <p:blipFill>
          <a:blip r:embed="rId13">
            <a:alphaModFix/>
          </a:blip>
          <a:stretch>
            <a:fillRect/>
          </a:stretch>
        </p:blipFill>
        <p:spPr>
          <a:xfrm>
            <a:off x="2435226" y="4175250"/>
            <a:ext cx="452700" cy="452700"/>
          </a:xfrm>
          <a:prstGeom prst="rect">
            <a:avLst/>
          </a:prstGeom>
          <a:noFill/>
          <a:ln>
            <a:noFill/>
          </a:ln>
        </p:spPr>
      </p:pic>
      <p:sp>
        <p:nvSpPr>
          <p:cNvPr id="727" name="Google Shape;727;g35863f325f7_0_35"/>
          <p:cNvSpPr txBox="1"/>
          <p:nvPr/>
        </p:nvSpPr>
        <p:spPr>
          <a:xfrm>
            <a:off x="5202460" y="3066950"/>
            <a:ext cx="1753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Dễ học &amp; sử dụng</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Dựa trên SQL quen thuộc</a:t>
            </a:r>
            <a:endParaRPr sz="1100">
              <a:solidFill>
                <a:srgbClr val="000000"/>
              </a:solidFill>
            </a:endParaRPr>
          </a:p>
        </p:txBody>
      </p:sp>
      <p:sp>
        <p:nvSpPr>
          <p:cNvPr id="728" name="Google Shape;728;g35863f325f7_0_35"/>
          <p:cNvSpPr txBox="1"/>
          <p:nvPr/>
        </p:nvSpPr>
        <p:spPr>
          <a:xfrm>
            <a:off x="7549401" y="3068375"/>
            <a:ext cx="15945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Tích hợp linh hoạt</a:t>
            </a:r>
            <a:endParaRPr b="1" sz="1100">
              <a:solidFill>
                <a:srgbClr val="DD7E6B"/>
              </a:solidFill>
            </a:endParaRPr>
          </a:p>
          <a:p>
            <a:pPr indent="0" lvl="0" marL="0" rtl="0" algn="l">
              <a:spcBef>
                <a:spcPts val="0"/>
              </a:spcBef>
              <a:spcAft>
                <a:spcPts val="0"/>
              </a:spcAft>
              <a:buNone/>
            </a:pPr>
            <a:r>
              <a:rPr lang="en-US" sz="1100">
                <a:solidFill>
                  <a:srgbClr val="000000"/>
                </a:solidFill>
              </a:rPr>
              <a:t>Hỗ trợ Snowflake, BigQuery, Redshift, PostgreSQL</a:t>
            </a:r>
            <a:endParaRPr sz="1100">
              <a:solidFill>
                <a:srgbClr val="000000"/>
              </a:solidFill>
            </a:endParaRPr>
          </a:p>
        </p:txBody>
      </p:sp>
      <p:sp>
        <p:nvSpPr>
          <p:cNvPr id="729" name="Google Shape;729;g35863f325f7_0_35"/>
          <p:cNvSpPr txBox="1"/>
          <p:nvPr/>
        </p:nvSpPr>
        <p:spPr>
          <a:xfrm>
            <a:off x="5203957" y="4042182"/>
            <a:ext cx="16656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DD7E6B"/>
                </a:solidFill>
              </a:rPr>
              <a:t>Cộng đồng hỗ trợ mạnh mẽ</a:t>
            </a:r>
            <a:r>
              <a:rPr lang="en-US" sz="1100">
                <a:solidFill>
                  <a:srgbClr val="DD7E6B"/>
                </a:solidFill>
              </a:rPr>
              <a:t> </a:t>
            </a:r>
            <a:endParaRPr sz="1100">
              <a:solidFill>
                <a:srgbClr val="DD7E6B"/>
              </a:solidFill>
            </a:endParaRPr>
          </a:p>
          <a:p>
            <a:pPr indent="0" lvl="0" marL="0" rtl="0" algn="l">
              <a:spcBef>
                <a:spcPts val="0"/>
              </a:spcBef>
              <a:spcAft>
                <a:spcPts val="0"/>
              </a:spcAft>
              <a:buNone/>
            </a:pPr>
            <a:r>
              <a:rPr lang="en-US" sz="1100">
                <a:solidFill>
                  <a:srgbClr val="000000"/>
                </a:solidFill>
              </a:rPr>
              <a:t>Nhiều tài liệu &amp; hướng dẫn</a:t>
            </a:r>
            <a:endParaRPr b="1" sz="1100">
              <a:solidFill>
                <a:srgbClr val="DD7E6B"/>
              </a:solidFill>
            </a:endParaRPr>
          </a:p>
        </p:txBody>
      </p:sp>
      <p:pic>
        <p:nvPicPr>
          <p:cNvPr id="730" name="Google Shape;730;g35863f325f7_0_35"/>
          <p:cNvPicPr preferRelativeResize="0"/>
          <p:nvPr/>
        </p:nvPicPr>
        <p:blipFill>
          <a:blip r:embed="rId14">
            <a:alphaModFix/>
          </a:blip>
          <a:stretch>
            <a:fillRect/>
          </a:stretch>
        </p:blipFill>
        <p:spPr>
          <a:xfrm>
            <a:off x="4687803" y="3134225"/>
            <a:ext cx="523200" cy="523233"/>
          </a:xfrm>
          <a:prstGeom prst="rect">
            <a:avLst/>
          </a:prstGeom>
          <a:noFill/>
          <a:ln>
            <a:noFill/>
          </a:ln>
        </p:spPr>
      </p:pic>
      <p:pic>
        <p:nvPicPr>
          <p:cNvPr id="731" name="Google Shape;731;g35863f325f7_0_35"/>
          <p:cNvPicPr preferRelativeResize="0"/>
          <p:nvPr/>
        </p:nvPicPr>
        <p:blipFill>
          <a:blip r:embed="rId15">
            <a:alphaModFix/>
          </a:blip>
          <a:stretch>
            <a:fillRect/>
          </a:stretch>
        </p:blipFill>
        <p:spPr>
          <a:xfrm>
            <a:off x="4712599" y="4260000"/>
            <a:ext cx="523200" cy="523200"/>
          </a:xfrm>
          <a:prstGeom prst="rect">
            <a:avLst/>
          </a:prstGeom>
          <a:noFill/>
          <a:ln>
            <a:noFill/>
          </a:ln>
        </p:spPr>
      </p:pic>
      <p:pic>
        <p:nvPicPr>
          <p:cNvPr id="732" name="Google Shape;732;g35863f325f7_0_35"/>
          <p:cNvPicPr preferRelativeResize="0"/>
          <p:nvPr/>
        </p:nvPicPr>
        <p:blipFill>
          <a:blip r:embed="rId16">
            <a:alphaModFix/>
          </a:blip>
          <a:stretch>
            <a:fillRect/>
          </a:stretch>
        </p:blipFill>
        <p:spPr>
          <a:xfrm>
            <a:off x="6990925" y="3164815"/>
            <a:ext cx="523200" cy="52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cxnSp>
        <p:nvCxnSpPr>
          <p:cNvPr id="84" name="Google Shape;84;g34d2176635f_0_407"/>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85" name="Google Shape;85;g34d2176635f_0_407"/>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86" name="Google Shape;86;g34d2176635f_0_407"/>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08</a:t>
            </a:r>
            <a:endParaRPr b="0" i="0" sz="1400" u="none" cap="none" strike="noStrike">
              <a:solidFill>
                <a:srgbClr val="000000"/>
              </a:solidFill>
              <a:latin typeface="Arial"/>
              <a:ea typeface="Arial"/>
              <a:cs typeface="Arial"/>
              <a:sym typeface="Arial"/>
            </a:endParaRPr>
          </a:p>
        </p:txBody>
      </p:sp>
      <p:cxnSp>
        <p:nvCxnSpPr>
          <p:cNvPr id="87" name="Google Shape;87;g34d2176635f_0_407"/>
          <p:cNvCxnSpPr/>
          <p:nvPr/>
        </p:nvCxnSpPr>
        <p:spPr>
          <a:xfrm>
            <a:off x="708175" y="2129150"/>
            <a:ext cx="0" cy="2411400"/>
          </a:xfrm>
          <a:prstGeom prst="straightConnector1">
            <a:avLst/>
          </a:prstGeom>
          <a:noFill/>
          <a:ln cap="flat" cmpd="sng" w="38100">
            <a:solidFill>
              <a:srgbClr val="002B65"/>
            </a:solidFill>
            <a:prstDash val="solid"/>
            <a:round/>
            <a:headEnd len="sm" w="sm" type="none"/>
            <a:tailEnd len="sm" w="sm" type="none"/>
          </a:ln>
        </p:spPr>
      </p:cxnSp>
      <p:sp>
        <p:nvSpPr>
          <p:cNvPr id="88" name="Google Shape;88;g34d2176635f_0_407"/>
          <p:cNvSpPr txBox="1"/>
          <p:nvPr/>
        </p:nvSpPr>
        <p:spPr>
          <a:xfrm>
            <a:off x="891975" y="2330825"/>
            <a:ext cx="61338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100"/>
              <a:buFont typeface="Arial"/>
              <a:buNone/>
            </a:pPr>
            <a:r>
              <a:rPr b="0" i="0" lang="en-US" sz="5100" u="none" cap="none" strike="noStrike">
                <a:solidFill>
                  <a:srgbClr val="002B65"/>
                </a:solidFill>
                <a:latin typeface="Montserrat Medium"/>
                <a:ea typeface="Montserrat Medium"/>
                <a:cs typeface="Montserrat Medium"/>
                <a:sym typeface="Montserrat Medium"/>
              </a:rPr>
              <a:t>0</a:t>
            </a:r>
            <a:r>
              <a:rPr lang="en-US" sz="5100">
                <a:solidFill>
                  <a:srgbClr val="002B65"/>
                </a:solidFill>
                <a:latin typeface="Montserrat Medium"/>
                <a:ea typeface="Montserrat Medium"/>
                <a:cs typeface="Montserrat Medium"/>
                <a:sym typeface="Montserrat Medium"/>
              </a:rPr>
              <a:t>1</a:t>
            </a:r>
            <a:endParaRPr b="0" i="0" sz="5100" u="none" cap="none" strike="noStrike">
              <a:solidFill>
                <a:srgbClr val="002B65"/>
              </a:solidFill>
              <a:latin typeface="Montserrat Medium"/>
              <a:ea typeface="Montserrat Medium"/>
              <a:cs typeface="Montserrat Medium"/>
              <a:sym typeface="Montserrat Medium"/>
            </a:endParaRPr>
          </a:p>
        </p:txBody>
      </p:sp>
      <p:sp>
        <p:nvSpPr>
          <p:cNvPr id="89" name="Google Shape;89;g34d2176635f_0_407"/>
          <p:cNvSpPr txBox="1"/>
          <p:nvPr/>
        </p:nvSpPr>
        <p:spPr>
          <a:xfrm>
            <a:off x="891975" y="3211625"/>
            <a:ext cx="61338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100"/>
              <a:buFont typeface="Arial"/>
              <a:buNone/>
            </a:pPr>
            <a:r>
              <a:rPr b="0" i="0" lang="en-US" sz="5100" u="none" cap="none" strike="noStrike">
                <a:solidFill>
                  <a:srgbClr val="002B65"/>
                </a:solidFill>
                <a:latin typeface="Montserrat Medium"/>
                <a:ea typeface="Montserrat Medium"/>
                <a:cs typeface="Montserrat Medium"/>
                <a:sym typeface="Montserrat Medium"/>
              </a:rPr>
              <a:t>Data Warehouse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cxnSp>
        <p:nvCxnSpPr>
          <p:cNvPr id="94" name="Google Shape;94;g357eb2a2e1d_1_0"/>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95" name="Google Shape;95;g357eb2a2e1d_1_0"/>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Khái niệm, đặc điểm chính data warehouse</a:t>
            </a:r>
            <a:endParaRPr b="0" i="0" sz="1400" u="none" cap="none" strike="noStrike">
              <a:solidFill>
                <a:srgbClr val="000000"/>
              </a:solidFill>
              <a:latin typeface="Arial"/>
              <a:ea typeface="Arial"/>
              <a:cs typeface="Arial"/>
              <a:sym typeface="Arial"/>
            </a:endParaRPr>
          </a:p>
        </p:txBody>
      </p:sp>
      <p:sp>
        <p:nvSpPr>
          <p:cNvPr id="96" name="Google Shape;96;g357eb2a2e1d_1_0"/>
          <p:cNvSpPr/>
          <p:nvPr/>
        </p:nvSpPr>
        <p:spPr>
          <a:xfrm>
            <a:off x="181100" y="532131"/>
            <a:ext cx="28545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Khái niệm</a:t>
            </a:r>
            <a:endParaRPr b="1" i="0" sz="1300" u="none" cap="none" strike="noStrike">
              <a:solidFill>
                <a:schemeClr val="lt1"/>
              </a:solidFill>
              <a:latin typeface="Roboto"/>
              <a:ea typeface="Roboto"/>
              <a:cs typeface="Roboto"/>
              <a:sym typeface="Roboto"/>
            </a:endParaRPr>
          </a:p>
        </p:txBody>
      </p:sp>
      <p:sp>
        <p:nvSpPr>
          <p:cNvPr id="97" name="Google Shape;97;g357eb2a2e1d_1_0"/>
          <p:cNvSpPr txBox="1"/>
          <p:nvPr/>
        </p:nvSpPr>
        <p:spPr>
          <a:xfrm>
            <a:off x="658050" y="997513"/>
            <a:ext cx="2660100" cy="692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Là hệ thống</a:t>
            </a:r>
            <a:r>
              <a:rPr b="1" i="0" lang="en-US" sz="1100" u="none" cap="none" strike="noStrike">
                <a:solidFill>
                  <a:srgbClr val="DD7E6B"/>
                </a:solidFill>
                <a:latin typeface="Arial"/>
                <a:ea typeface="Arial"/>
                <a:cs typeface="Arial"/>
                <a:sym typeface="Arial"/>
              </a:rPr>
              <a:t> lưu trữ và phân tích</a:t>
            </a:r>
            <a:r>
              <a:rPr b="0" i="0" lang="en-US" sz="1100" u="none" cap="none" strike="noStrike">
                <a:solidFill>
                  <a:schemeClr val="dk1"/>
                </a:solidFill>
                <a:latin typeface="Arial"/>
                <a:ea typeface="Arial"/>
                <a:cs typeface="Arial"/>
                <a:sym typeface="Arial"/>
              </a:rPr>
              <a:t> dữ liệu, được xây dựng để hỗ trợ việc </a:t>
            </a:r>
            <a:r>
              <a:rPr b="1" i="0" lang="en-US" sz="1100" u="none" cap="none" strike="noStrike">
                <a:solidFill>
                  <a:srgbClr val="DD7E6B"/>
                </a:solidFill>
                <a:latin typeface="Arial"/>
                <a:ea typeface="Arial"/>
                <a:cs typeface="Arial"/>
                <a:sym typeface="Arial"/>
              </a:rPr>
              <a:t>ra quyết định</a:t>
            </a:r>
            <a:r>
              <a:rPr b="0" i="0" lang="en-US" sz="1100" u="none" cap="none" strike="noStrike">
                <a:solidFill>
                  <a:schemeClr val="dk1"/>
                </a:solidFill>
                <a:latin typeface="Arial"/>
                <a:ea typeface="Arial"/>
                <a:cs typeface="Arial"/>
                <a:sym typeface="Arial"/>
              </a:rPr>
              <a:t> trong tổ chức</a:t>
            </a:r>
            <a:endParaRPr b="1" i="0" sz="1100" u="none" cap="none" strike="noStrike">
              <a:solidFill>
                <a:srgbClr val="DD7E6B"/>
              </a:solidFill>
              <a:latin typeface="Arial"/>
              <a:ea typeface="Arial"/>
              <a:cs typeface="Arial"/>
              <a:sym typeface="Arial"/>
            </a:endParaRPr>
          </a:p>
        </p:txBody>
      </p:sp>
      <p:cxnSp>
        <p:nvCxnSpPr>
          <p:cNvPr id="98" name="Google Shape;98;g357eb2a2e1d_1_0"/>
          <p:cNvCxnSpPr/>
          <p:nvPr/>
        </p:nvCxnSpPr>
        <p:spPr>
          <a:xfrm>
            <a:off x="1898638" y="2628088"/>
            <a:ext cx="1715400" cy="0"/>
          </a:xfrm>
          <a:prstGeom prst="straightConnector1">
            <a:avLst/>
          </a:prstGeom>
          <a:noFill/>
          <a:ln cap="flat" cmpd="sng" w="9525">
            <a:solidFill>
              <a:srgbClr val="002B65"/>
            </a:solidFill>
            <a:prstDash val="dash"/>
            <a:round/>
            <a:headEnd len="sm" w="sm" type="none"/>
            <a:tailEnd len="sm" w="sm" type="none"/>
          </a:ln>
        </p:spPr>
      </p:cxnSp>
      <p:cxnSp>
        <p:nvCxnSpPr>
          <p:cNvPr id="99" name="Google Shape;99;g357eb2a2e1d_1_0"/>
          <p:cNvCxnSpPr/>
          <p:nvPr/>
        </p:nvCxnSpPr>
        <p:spPr>
          <a:xfrm>
            <a:off x="-21300" y="4855975"/>
            <a:ext cx="1560600" cy="10800"/>
          </a:xfrm>
          <a:prstGeom prst="straightConnector1">
            <a:avLst/>
          </a:prstGeom>
          <a:noFill/>
          <a:ln cap="flat" cmpd="sng" w="9525">
            <a:solidFill>
              <a:srgbClr val="002B65"/>
            </a:solidFill>
            <a:prstDash val="solid"/>
            <a:round/>
            <a:headEnd len="sm" w="sm" type="none"/>
            <a:tailEnd len="sm" w="sm" type="none"/>
          </a:ln>
        </p:spPr>
      </p:cxnSp>
      <p:cxnSp>
        <p:nvCxnSpPr>
          <p:cNvPr id="100" name="Google Shape;100;g357eb2a2e1d_1_0"/>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101" name="Google Shape;101;g357eb2a2e1d_1_0"/>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09</a:t>
            </a:r>
            <a:endParaRPr b="0" i="0" sz="1400" u="none" cap="none" strike="noStrike">
              <a:solidFill>
                <a:srgbClr val="000000"/>
              </a:solidFill>
              <a:latin typeface="Arial"/>
              <a:ea typeface="Arial"/>
              <a:cs typeface="Arial"/>
              <a:sym typeface="Arial"/>
            </a:endParaRPr>
          </a:p>
        </p:txBody>
      </p:sp>
      <p:sp>
        <p:nvSpPr>
          <p:cNvPr id="102" name="Google Shape;102;g357eb2a2e1d_1_0"/>
          <p:cNvSpPr/>
          <p:nvPr/>
        </p:nvSpPr>
        <p:spPr>
          <a:xfrm>
            <a:off x="4172325" y="532125"/>
            <a:ext cx="48825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Đặc điểm chính</a:t>
            </a:r>
            <a:endParaRPr b="1" i="0" sz="1300" u="none" cap="none" strike="noStrike">
              <a:solidFill>
                <a:schemeClr val="lt1"/>
              </a:solidFill>
              <a:latin typeface="Roboto"/>
              <a:ea typeface="Roboto"/>
              <a:cs typeface="Roboto"/>
              <a:sym typeface="Roboto"/>
            </a:endParaRPr>
          </a:p>
        </p:txBody>
      </p:sp>
      <p:sp>
        <p:nvSpPr>
          <p:cNvPr id="103" name="Google Shape;103;g357eb2a2e1d_1_0"/>
          <p:cNvSpPr txBox="1"/>
          <p:nvPr/>
        </p:nvSpPr>
        <p:spPr>
          <a:xfrm>
            <a:off x="630600" y="1838500"/>
            <a:ext cx="27150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Relational DW</a:t>
            </a:r>
            <a:r>
              <a:rPr b="0" i="0" lang="en-US" sz="1100" u="none" cap="none" strike="noStrike">
                <a:solidFill>
                  <a:schemeClr val="dk1"/>
                </a:solidFill>
                <a:latin typeface="Arial"/>
                <a:ea typeface="Arial"/>
                <a:cs typeface="Arial"/>
                <a:sym typeface="Arial"/>
              </a:rPr>
              <a:t>: dùng CSDL quan hệ (RDBMS) để lưu dữ liệu.</a:t>
            </a:r>
            <a:endParaRPr b="0" i="0" sz="1100" u="none" cap="none" strike="noStrike">
              <a:solidFill>
                <a:schemeClr val="dk1"/>
              </a:solidFill>
              <a:latin typeface="Arial"/>
              <a:ea typeface="Arial"/>
              <a:cs typeface="Arial"/>
              <a:sym typeface="Arial"/>
            </a:endParaRPr>
          </a:p>
        </p:txBody>
      </p:sp>
      <p:pic>
        <p:nvPicPr>
          <p:cNvPr id="104" name="Google Shape;104;g357eb2a2e1d_1_0"/>
          <p:cNvPicPr preferRelativeResize="0"/>
          <p:nvPr/>
        </p:nvPicPr>
        <p:blipFill rotWithShape="1">
          <a:blip r:embed="rId3">
            <a:alphaModFix/>
          </a:blip>
          <a:srcRect b="0" l="0" r="0" t="0"/>
          <a:stretch/>
        </p:blipFill>
        <p:spPr>
          <a:xfrm>
            <a:off x="-21300" y="981150"/>
            <a:ext cx="749501" cy="749501"/>
          </a:xfrm>
          <a:prstGeom prst="rect">
            <a:avLst/>
          </a:prstGeom>
          <a:noFill/>
          <a:ln>
            <a:noFill/>
          </a:ln>
        </p:spPr>
      </p:pic>
      <p:pic>
        <p:nvPicPr>
          <p:cNvPr id="105" name="Google Shape;105;g357eb2a2e1d_1_0"/>
          <p:cNvPicPr preferRelativeResize="0"/>
          <p:nvPr/>
        </p:nvPicPr>
        <p:blipFill rotWithShape="1">
          <a:blip r:embed="rId4">
            <a:alphaModFix/>
          </a:blip>
          <a:srcRect b="0" l="0" r="0" t="0"/>
          <a:stretch/>
        </p:blipFill>
        <p:spPr>
          <a:xfrm>
            <a:off x="-21300" y="1645175"/>
            <a:ext cx="749500" cy="749500"/>
          </a:xfrm>
          <a:prstGeom prst="rect">
            <a:avLst/>
          </a:prstGeom>
          <a:noFill/>
          <a:ln>
            <a:noFill/>
          </a:ln>
        </p:spPr>
      </p:pic>
      <p:cxnSp>
        <p:nvCxnSpPr>
          <p:cNvPr id="106" name="Google Shape;106;g357eb2a2e1d_1_0"/>
          <p:cNvCxnSpPr/>
          <p:nvPr/>
        </p:nvCxnSpPr>
        <p:spPr>
          <a:xfrm>
            <a:off x="-17249" y="2628088"/>
            <a:ext cx="1043700" cy="0"/>
          </a:xfrm>
          <a:prstGeom prst="straightConnector1">
            <a:avLst/>
          </a:prstGeom>
          <a:noFill/>
          <a:ln cap="flat" cmpd="sng" w="9525">
            <a:solidFill>
              <a:srgbClr val="002B65"/>
            </a:solidFill>
            <a:prstDash val="dash"/>
            <a:round/>
            <a:headEnd len="sm" w="sm" type="none"/>
            <a:tailEnd len="sm" w="sm" type="none"/>
          </a:ln>
        </p:spPr>
      </p:cxnSp>
      <p:sp>
        <p:nvSpPr>
          <p:cNvPr id="107" name="Google Shape;107;g357eb2a2e1d_1_0"/>
          <p:cNvSpPr/>
          <p:nvPr/>
        </p:nvSpPr>
        <p:spPr>
          <a:xfrm>
            <a:off x="1047663" y="2469538"/>
            <a:ext cx="905150" cy="317100"/>
          </a:xfrm>
          <a:prstGeom prst="flowChartMerge">
            <a:avLst/>
          </a:prstGeom>
          <a:solidFill>
            <a:srgbClr val="002B65"/>
          </a:solidFill>
          <a:ln cap="flat" cmpd="sng" w="9525">
            <a:solidFill>
              <a:srgbClr val="002B6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g357eb2a2e1d_1_0"/>
          <p:cNvSpPr txBox="1"/>
          <p:nvPr/>
        </p:nvSpPr>
        <p:spPr>
          <a:xfrm>
            <a:off x="7013249" y="3650594"/>
            <a:ext cx="1815600" cy="118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lang="en-US" sz="1100">
                <a:solidFill>
                  <a:srgbClr val="DD7E6B"/>
                </a:solidFill>
              </a:rPr>
              <a:t>Reporting</a:t>
            </a:r>
            <a:endParaRPr b="0" i="0" sz="1100" u="none" cap="none" strike="noStrike">
              <a:solidFill>
                <a:schemeClr val="dk1"/>
              </a:solidFill>
              <a:latin typeface="Arial"/>
              <a:ea typeface="Arial"/>
              <a:cs typeface="Arial"/>
              <a:sym typeface="Arial"/>
            </a:endParaRPr>
          </a:p>
          <a:p>
            <a:pPr indent="0" lvl="0" marL="0" rtl="0" algn="l">
              <a:lnSpc>
                <a:spcPct val="115833"/>
              </a:lnSpc>
              <a:spcBef>
                <a:spcPts val="0"/>
              </a:spcBef>
              <a:spcAft>
                <a:spcPts val="800"/>
              </a:spcAft>
              <a:buNone/>
            </a:pPr>
            <a:r>
              <a:rPr lang="en-US" sz="1200">
                <a:solidFill>
                  <a:schemeClr val="dk1"/>
                </a:solidFill>
              </a:rPr>
              <a:t>Cho phép thực thi các truy vấn và sinh báo cáo phục vụ nhu cầu phân tích.</a:t>
            </a:r>
            <a:endParaRPr sz="1100"/>
          </a:p>
        </p:txBody>
      </p:sp>
      <p:sp>
        <p:nvSpPr>
          <p:cNvPr id="109" name="Google Shape;109;g357eb2a2e1d_1_0"/>
          <p:cNvSpPr txBox="1"/>
          <p:nvPr/>
        </p:nvSpPr>
        <p:spPr>
          <a:xfrm>
            <a:off x="2333276" y="3650600"/>
            <a:ext cx="1922700" cy="1394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lang="en-US" sz="1100">
                <a:solidFill>
                  <a:srgbClr val="DD7E6B"/>
                </a:solidFill>
              </a:rPr>
              <a:t>Audit Trails</a:t>
            </a:r>
            <a:endParaRPr b="0" i="0" sz="1100" u="none" cap="none" strike="noStrike">
              <a:solidFill>
                <a:schemeClr val="dk1"/>
              </a:solidFill>
              <a:latin typeface="Arial"/>
              <a:ea typeface="Arial"/>
              <a:cs typeface="Arial"/>
              <a:sym typeface="Arial"/>
            </a:endParaRPr>
          </a:p>
          <a:p>
            <a:pPr indent="0" lvl="0" marL="0" rtl="0" algn="l">
              <a:lnSpc>
                <a:spcPct val="115833"/>
              </a:lnSpc>
              <a:spcBef>
                <a:spcPts val="0"/>
              </a:spcBef>
              <a:spcAft>
                <a:spcPts val="800"/>
              </a:spcAft>
              <a:buNone/>
            </a:pPr>
            <a:r>
              <a:rPr lang="en-US" sz="1200">
                <a:solidFill>
                  <a:schemeClr val="dk1"/>
                </a:solidFill>
              </a:rPr>
              <a:t>Ghi lại toàn bộ các hoạt động được thực hiện trên dữ liệu để đảm bảo tính minh bạch và dễ dàng truy vết.</a:t>
            </a:r>
            <a:endParaRPr i="0" sz="1400" u="none" cap="none" strike="noStrike">
              <a:solidFill>
                <a:srgbClr val="000000"/>
              </a:solidFill>
            </a:endParaRPr>
          </a:p>
        </p:txBody>
      </p:sp>
      <p:sp>
        <p:nvSpPr>
          <p:cNvPr id="110" name="Google Shape;110;g357eb2a2e1d_1_0"/>
          <p:cNvSpPr txBox="1"/>
          <p:nvPr/>
        </p:nvSpPr>
        <p:spPr>
          <a:xfrm>
            <a:off x="4549198" y="3565975"/>
            <a:ext cx="2057100" cy="1394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lang="en-US" sz="1100">
                <a:solidFill>
                  <a:srgbClr val="DD7E6B"/>
                </a:solidFill>
              </a:rPr>
              <a:t>Schema on write</a:t>
            </a:r>
            <a:endParaRPr b="0" i="0" sz="1100" u="none" cap="none" strike="noStrike">
              <a:solidFill>
                <a:schemeClr val="dk1"/>
              </a:solidFill>
              <a:latin typeface="Arial"/>
              <a:ea typeface="Arial"/>
              <a:cs typeface="Arial"/>
              <a:sym typeface="Arial"/>
            </a:endParaRPr>
          </a:p>
          <a:p>
            <a:pPr indent="0" lvl="0" marL="0" rtl="0" algn="l">
              <a:lnSpc>
                <a:spcPct val="115833"/>
              </a:lnSpc>
              <a:spcBef>
                <a:spcPts val="0"/>
              </a:spcBef>
              <a:spcAft>
                <a:spcPts val="800"/>
              </a:spcAft>
              <a:buNone/>
            </a:pPr>
            <a:r>
              <a:rPr lang="en-US" sz="1200">
                <a:solidFill>
                  <a:schemeClr val="dk1"/>
                </a:solidFill>
              </a:rPr>
              <a:t>Áp dụng ràng buộc về lược đồ tại thời điểm ghi dữ liệu, giúp dữ liệu được tổ chức và cấu trúc một cách có hệ thống.</a:t>
            </a:r>
            <a:endParaRPr i="0" sz="1400" u="none" cap="none" strike="noStrike">
              <a:solidFill>
                <a:schemeClr val="dk1"/>
              </a:solidFill>
            </a:endParaRPr>
          </a:p>
        </p:txBody>
      </p:sp>
      <p:sp>
        <p:nvSpPr>
          <p:cNvPr id="111" name="Google Shape;111;g357eb2a2e1d_1_0"/>
          <p:cNvSpPr txBox="1"/>
          <p:nvPr/>
        </p:nvSpPr>
        <p:spPr>
          <a:xfrm>
            <a:off x="373625" y="3574375"/>
            <a:ext cx="1815600" cy="118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lang="en-US" sz="1100">
                <a:solidFill>
                  <a:srgbClr val="DD7E6B"/>
                </a:solidFill>
              </a:rPr>
              <a:t>Transaction Support</a:t>
            </a:r>
            <a:endParaRPr b="1" sz="1100">
              <a:solidFill>
                <a:srgbClr val="DD7E6B"/>
              </a:solidFill>
            </a:endParaRPr>
          </a:p>
          <a:p>
            <a:pPr indent="0" lvl="0" marL="0" rtl="0" algn="l">
              <a:lnSpc>
                <a:spcPct val="115833"/>
              </a:lnSpc>
              <a:spcBef>
                <a:spcPts val="0"/>
              </a:spcBef>
              <a:spcAft>
                <a:spcPts val="800"/>
              </a:spcAft>
              <a:buNone/>
            </a:pPr>
            <a:r>
              <a:rPr lang="en-US" sz="1200">
                <a:solidFill>
                  <a:schemeClr val="dk1"/>
                </a:solidFill>
              </a:rPr>
              <a:t>Hỗ trợ giao dịch nhằm đảm bảo dữ liệu được xử lý một cách tin cậy và nhất quán.</a:t>
            </a:r>
            <a:endParaRPr sz="1100"/>
          </a:p>
        </p:txBody>
      </p:sp>
      <p:sp>
        <p:nvSpPr>
          <p:cNvPr id="112" name="Google Shape;112;g357eb2a2e1d_1_0"/>
          <p:cNvSpPr txBox="1"/>
          <p:nvPr/>
        </p:nvSpPr>
        <p:spPr>
          <a:xfrm>
            <a:off x="5865374" y="1689100"/>
            <a:ext cx="1643700" cy="118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lang="en-US" sz="1100">
                <a:solidFill>
                  <a:srgbClr val="DD7E6B"/>
                </a:solidFill>
              </a:rPr>
              <a:t>Compute Engine</a:t>
            </a: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rtl="0" algn="l">
              <a:lnSpc>
                <a:spcPct val="115833"/>
              </a:lnSpc>
              <a:spcBef>
                <a:spcPts val="0"/>
              </a:spcBef>
              <a:spcAft>
                <a:spcPts val="800"/>
              </a:spcAft>
              <a:buNone/>
            </a:pPr>
            <a:r>
              <a:rPr lang="en-US" sz="1200">
                <a:solidFill>
                  <a:schemeClr val="dk1"/>
                </a:solidFill>
              </a:rPr>
              <a:t>Cung cấp khả năng truy vấn dữ liệu nhanh chóng và hiệu quả.</a:t>
            </a:r>
            <a:endParaRPr sz="1100">
              <a:solidFill>
                <a:schemeClr val="dk1"/>
              </a:solidFill>
            </a:endParaRPr>
          </a:p>
        </p:txBody>
      </p:sp>
      <p:sp>
        <p:nvSpPr>
          <p:cNvPr id="113" name="Google Shape;113;g357eb2a2e1d_1_0"/>
          <p:cNvSpPr txBox="1"/>
          <p:nvPr/>
        </p:nvSpPr>
        <p:spPr>
          <a:xfrm>
            <a:off x="7515525" y="1667175"/>
            <a:ext cx="1587600" cy="966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lang="en-US" sz="1100">
                <a:solidFill>
                  <a:srgbClr val="DD7E6B"/>
                </a:solidFill>
              </a:rPr>
              <a:t>Storage</a:t>
            </a:r>
            <a:endParaRPr b="0" i="0" sz="1100" u="none" cap="none" strike="noStrike">
              <a:solidFill>
                <a:schemeClr val="dk1"/>
              </a:solidFill>
              <a:latin typeface="Arial"/>
              <a:ea typeface="Arial"/>
              <a:cs typeface="Arial"/>
              <a:sym typeface="Arial"/>
            </a:endParaRPr>
          </a:p>
          <a:p>
            <a:pPr indent="0" lvl="0" marL="0" rtl="0" algn="l">
              <a:lnSpc>
                <a:spcPct val="115833"/>
              </a:lnSpc>
              <a:spcBef>
                <a:spcPts val="0"/>
              </a:spcBef>
              <a:spcAft>
                <a:spcPts val="800"/>
              </a:spcAft>
              <a:buNone/>
            </a:pPr>
            <a:r>
              <a:rPr lang="en-US" sz="1200">
                <a:solidFill>
                  <a:schemeClr val="dk1"/>
                </a:solidFill>
              </a:rPr>
              <a:t>Dữ liệu được lưu trữ dưới dạng quan hệ (relational storage)</a:t>
            </a:r>
            <a:endParaRPr i="0" sz="1400" u="none" cap="none" strike="noStrike">
              <a:solidFill>
                <a:schemeClr val="dk1"/>
              </a:solidFill>
            </a:endParaRPr>
          </a:p>
        </p:txBody>
      </p:sp>
      <p:sp>
        <p:nvSpPr>
          <p:cNvPr id="114" name="Google Shape;114;g357eb2a2e1d_1_0"/>
          <p:cNvSpPr/>
          <p:nvPr/>
        </p:nvSpPr>
        <p:spPr>
          <a:xfrm flipH="1" rot="-5400000">
            <a:off x="3151375" y="1326275"/>
            <a:ext cx="905150" cy="317100"/>
          </a:xfrm>
          <a:prstGeom prst="flowChartMerge">
            <a:avLst/>
          </a:prstGeom>
          <a:solidFill>
            <a:srgbClr val="002B65"/>
          </a:solidFill>
          <a:ln cap="flat" cmpd="sng" w="9525">
            <a:solidFill>
              <a:srgbClr val="002B6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5" name="Google Shape;115;g357eb2a2e1d_1_0"/>
          <p:cNvCxnSpPr/>
          <p:nvPr/>
        </p:nvCxnSpPr>
        <p:spPr>
          <a:xfrm>
            <a:off x="3609675" y="606750"/>
            <a:ext cx="1200" cy="431400"/>
          </a:xfrm>
          <a:prstGeom prst="straightConnector1">
            <a:avLst/>
          </a:prstGeom>
          <a:noFill/>
          <a:ln cap="flat" cmpd="sng" w="9525">
            <a:solidFill>
              <a:srgbClr val="002B65"/>
            </a:solidFill>
            <a:prstDash val="dash"/>
            <a:round/>
            <a:headEnd len="sm" w="sm" type="none"/>
            <a:tailEnd len="sm" w="sm" type="none"/>
          </a:ln>
        </p:spPr>
      </p:cxnSp>
      <p:cxnSp>
        <p:nvCxnSpPr>
          <p:cNvPr id="116" name="Google Shape;116;g357eb2a2e1d_1_0"/>
          <p:cNvCxnSpPr/>
          <p:nvPr/>
        </p:nvCxnSpPr>
        <p:spPr>
          <a:xfrm>
            <a:off x="3610275" y="1812855"/>
            <a:ext cx="0" cy="783900"/>
          </a:xfrm>
          <a:prstGeom prst="straightConnector1">
            <a:avLst/>
          </a:prstGeom>
          <a:noFill/>
          <a:ln cap="flat" cmpd="sng" w="9525">
            <a:solidFill>
              <a:srgbClr val="002B65"/>
            </a:solidFill>
            <a:prstDash val="dash"/>
            <a:round/>
            <a:headEnd len="sm" w="sm" type="none"/>
            <a:tailEnd len="sm" w="sm" type="none"/>
          </a:ln>
        </p:spPr>
      </p:cxnSp>
      <p:pic>
        <p:nvPicPr>
          <p:cNvPr id="117" name="Google Shape;117;g357eb2a2e1d_1_0"/>
          <p:cNvPicPr preferRelativeResize="0"/>
          <p:nvPr/>
        </p:nvPicPr>
        <p:blipFill rotWithShape="1">
          <a:blip r:embed="rId5">
            <a:alphaModFix/>
          </a:blip>
          <a:srcRect b="0" l="0" r="0" t="0"/>
          <a:stretch/>
        </p:blipFill>
        <p:spPr>
          <a:xfrm>
            <a:off x="6320550" y="1027225"/>
            <a:ext cx="692700" cy="692700"/>
          </a:xfrm>
          <a:prstGeom prst="rect">
            <a:avLst/>
          </a:prstGeom>
          <a:noFill/>
          <a:ln>
            <a:noFill/>
          </a:ln>
        </p:spPr>
      </p:pic>
      <p:pic>
        <p:nvPicPr>
          <p:cNvPr id="118" name="Google Shape;118;g357eb2a2e1d_1_0"/>
          <p:cNvPicPr preferRelativeResize="0"/>
          <p:nvPr/>
        </p:nvPicPr>
        <p:blipFill>
          <a:blip r:embed="rId6">
            <a:alphaModFix/>
          </a:blip>
          <a:stretch>
            <a:fillRect/>
          </a:stretch>
        </p:blipFill>
        <p:spPr>
          <a:xfrm>
            <a:off x="4473000" y="943190"/>
            <a:ext cx="692700" cy="651948"/>
          </a:xfrm>
          <a:prstGeom prst="rect">
            <a:avLst/>
          </a:prstGeom>
          <a:noFill/>
          <a:ln>
            <a:noFill/>
          </a:ln>
        </p:spPr>
      </p:pic>
      <p:pic>
        <p:nvPicPr>
          <p:cNvPr id="119" name="Google Shape;119;g357eb2a2e1d_1_0"/>
          <p:cNvPicPr preferRelativeResize="0"/>
          <p:nvPr/>
        </p:nvPicPr>
        <p:blipFill>
          <a:blip r:embed="rId7">
            <a:alphaModFix/>
          </a:blip>
          <a:stretch>
            <a:fillRect/>
          </a:stretch>
        </p:blipFill>
        <p:spPr>
          <a:xfrm>
            <a:off x="7908075" y="1084586"/>
            <a:ext cx="614100" cy="577977"/>
          </a:xfrm>
          <a:prstGeom prst="rect">
            <a:avLst/>
          </a:prstGeom>
          <a:noFill/>
          <a:ln>
            <a:noFill/>
          </a:ln>
        </p:spPr>
      </p:pic>
      <p:pic>
        <p:nvPicPr>
          <p:cNvPr id="120" name="Google Shape;120;g357eb2a2e1d_1_0"/>
          <p:cNvPicPr preferRelativeResize="0"/>
          <p:nvPr/>
        </p:nvPicPr>
        <p:blipFill>
          <a:blip r:embed="rId8">
            <a:alphaModFix/>
          </a:blip>
          <a:stretch>
            <a:fillRect/>
          </a:stretch>
        </p:blipFill>
        <p:spPr>
          <a:xfrm>
            <a:off x="744025" y="2895314"/>
            <a:ext cx="614100" cy="577961"/>
          </a:xfrm>
          <a:prstGeom prst="rect">
            <a:avLst/>
          </a:prstGeom>
          <a:noFill/>
          <a:ln>
            <a:noFill/>
          </a:ln>
        </p:spPr>
      </p:pic>
      <p:pic>
        <p:nvPicPr>
          <p:cNvPr id="121" name="Google Shape;121;g357eb2a2e1d_1_0"/>
          <p:cNvPicPr preferRelativeResize="0"/>
          <p:nvPr/>
        </p:nvPicPr>
        <p:blipFill>
          <a:blip r:embed="rId9">
            <a:alphaModFix/>
          </a:blip>
          <a:stretch>
            <a:fillRect/>
          </a:stretch>
        </p:blipFill>
        <p:spPr>
          <a:xfrm>
            <a:off x="2669617" y="2786650"/>
            <a:ext cx="956691" cy="705406"/>
          </a:xfrm>
          <a:prstGeom prst="rect">
            <a:avLst/>
          </a:prstGeom>
          <a:noFill/>
          <a:ln>
            <a:noFill/>
          </a:ln>
        </p:spPr>
      </p:pic>
      <p:pic>
        <p:nvPicPr>
          <p:cNvPr id="122" name="Google Shape;122;g357eb2a2e1d_1_0"/>
          <p:cNvPicPr preferRelativeResize="0"/>
          <p:nvPr/>
        </p:nvPicPr>
        <p:blipFill>
          <a:blip r:embed="rId10">
            <a:alphaModFix/>
          </a:blip>
          <a:stretch>
            <a:fillRect/>
          </a:stretch>
        </p:blipFill>
        <p:spPr>
          <a:xfrm>
            <a:off x="4937800" y="2952313"/>
            <a:ext cx="749500" cy="522789"/>
          </a:xfrm>
          <a:prstGeom prst="rect">
            <a:avLst/>
          </a:prstGeom>
          <a:noFill/>
          <a:ln>
            <a:noFill/>
          </a:ln>
        </p:spPr>
      </p:pic>
      <p:pic>
        <p:nvPicPr>
          <p:cNvPr id="123" name="Google Shape;123;g357eb2a2e1d_1_0"/>
          <p:cNvPicPr preferRelativeResize="0"/>
          <p:nvPr/>
        </p:nvPicPr>
        <p:blipFill>
          <a:blip r:embed="rId11">
            <a:alphaModFix/>
          </a:blip>
          <a:stretch>
            <a:fillRect/>
          </a:stretch>
        </p:blipFill>
        <p:spPr>
          <a:xfrm>
            <a:off x="7183027" y="2860475"/>
            <a:ext cx="834926" cy="692704"/>
          </a:xfrm>
          <a:prstGeom prst="rect">
            <a:avLst/>
          </a:prstGeom>
          <a:noFill/>
          <a:ln>
            <a:noFill/>
          </a:ln>
        </p:spPr>
      </p:pic>
      <p:sp>
        <p:nvSpPr>
          <p:cNvPr id="124" name="Google Shape;124;g357eb2a2e1d_1_0"/>
          <p:cNvSpPr txBox="1"/>
          <p:nvPr/>
        </p:nvSpPr>
        <p:spPr>
          <a:xfrm>
            <a:off x="3864675" y="1553750"/>
            <a:ext cx="1922700" cy="1307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lang="en-US" sz="1100">
                <a:solidFill>
                  <a:srgbClr val="DD7E6B"/>
                </a:solidFill>
              </a:rPr>
              <a:t>OLAP</a:t>
            </a:r>
            <a:endParaRPr i="0" sz="1100" u="none" cap="none" strike="noStrike">
              <a:solidFill>
                <a:schemeClr val="dk1"/>
              </a:solidFill>
            </a:endParaRPr>
          </a:p>
          <a:p>
            <a:pPr indent="0" lvl="0" marL="0" rtl="0" algn="l">
              <a:lnSpc>
                <a:spcPct val="115833"/>
              </a:lnSpc>
              <a:spcBef>
                <a:spcPts val="0"/>
              </a:spcBef>
              <a:spcAft>
                <a:spcPts val="800"/>
              </a:spcAft>
              <a:buNone/>
            </a:pPr>
            <a:r>
              <a:rPr lang="en-US" sz="1100">
                <a:solidFill>
                  <a:schemeClr val="dk1"/>
                </a:solidFill>
              </a:rPr>
              <a:t>DW thường là một cơ sở dữ liệu OLAP, hỗ trợ xử lý phân tích trực tuyến nhằm phục vụ việc khai phá dữ liệu.</a:t>
            </a:r>
            <a:endParaRPr sz="1100">
              <a:solidFill>
                <a:schemeClr val="dk1"/>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cxnSp>
        <p:nvCxnSpPr>
          <p:cNvPr id="129" name="Google Shape;129;g34d2176635f_0_416"/>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130" name="Google Shape;130;g34d2176635f_0_416"/>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lang="en-US">
                <a:solidFill>
                  <a:srgbClr val="002B65"/>
                </a:solidFill>
                <a:latin typeface="Roboto"/>
                <a:ea typeface="Roboto"/>
                <a:cs typeface="Roboto"/>
                <a:sym typeface="Roboto"/>
              </a:rPr>
              <a:t>Đặc điểm của Relational DataWarehouse</a:t>
            </a:r>
            <a:endParaRPr b="0" i="0" sz="1400" u="none" cap="none" strike="noStrike">
              <a:solidFill>
                <a:srgbClr val="000000"/>
              </a:solidFill>
              <a:latin typeface="Arial"/>
              <a:ea typeface="Arial"/>
              <a:cs typeface="Arial"/>
              <a:sym typeface="Arial"/>
            </a:endParaRPr>
          </a:p>
        </p:txBody>
      </p:sp>
      <p:cxnSp>
        <p:nvCxnSpPr>
          <p:cNvPr id="131" name="Google Shape;131;g34d2176635f_0_416"/>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132" name="Google Shape;132;g34d2176635f_0_416"/>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133" name="Google Shape;133;g34d2176635f_0_416"/>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09</a:t>
            </a:r>
            <a:endParaRPr b="0" i="0" sz="1400" u="none" cap="none" strike="noStrike">
              <a:solidFill>
                <a:srgbClr val="000000"/>
              </a:solidFill>
              <a:latin typeface="Arial"/>
              <a:ea typeface="Arial"/>
              <a:cs typeface="Arial"/>
              <a:sym typeface="Arial"/>
            </a:endParaRPr>
          </a:p>
        </p:txBody>
      </p:sp>
      <p:sp>
        <p:nvSpPr>
          <p:cNvPr id="134" name="Google Shape;134;g34d2176635f_0_416"/>
          <p:cNvSpPr/>
          <p:nvPr/>
        </p:nvSpPr>
        <p:spPr>
          <a:xfrm>
            <a:off x="151400" y="532113"/>
            <a:ext cx="48825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Đặc điểm chính</a:t>
            </a:r>
            <a:endParaRPr b="1" i="0" sz="1300" u="none" cap="none" strike="noStrike">
              <a:solidFill>
                <a:schemeClr val="lt1"/>
              </a:solidFill>
              <a:latin typeface="Roboto"/>
              <a:ea typeface="Roboto"/>
              <a:cs typeface="Roboto"/>
              <a:sym typeface="Roboto"/>
            </a:endParaRPr>
          </a:p>
        </p:txBody>
      </p:sp>
      <p:sp>
        <p:nvSpPr>
          <p:cNvPr id="135" name="Google Shape;135;g34d2176635f_0_416"/>
          <p:cNvSpPr txBox="1"/>
          <p:nvPr/>
        </p:nvSpPr>
        <p:spPr>
          <a:xfrm>
            <a:off x="5172265" y="3473713"/>
            <a:ext cx="1506300" cy="1369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Hỗ trợ đa mô hình, Web-based</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Có thể lưu trữ dạng quan hệ hoặc đa chiều (OLAP), truy cập qua giao diện web</a:t>
            </a:r>
            <a:endParaRPr b="0" i="0" sz="1400" u="none" cap="none" strike="noStrike">
              <a:solidFill>
                <a:srgbClr val="000000"/>
              </a:solidFill>
              <a:latin typeface="Arial"/>
              <a:ea typeface="Arial"/>
              <a:cs typeface="Arial"/>
              <a:sym typeface="Arial"/>
            </a:endParaRPr>
          </a:p>
        </p:txBody>
      </p:sp>
      <p:sp>
        <p:nvSpPr>
          <p:cNvPr id="136" name="Google Shape;136;g34d2176635f_0_416"/>
          <p:cNvSpPr txBox="1"/>
          <p:nvPr/>
        </p:nvSpPr>
        <p:spPr>
          <a:xfrm>
            <a:off x="7111700" y="3473713"/>
            <a:ext cx="1506300" cy="1200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Kiến trúc client/server, cập nhật theo thời gian</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Cho phép cập nhật RT hoặc NRT tùy yêu cầu.</a:t>
            </a:r>
            <a:endParaRPr b="0" i="0" sz="1400" u="none" cap="none" strike="noStrike">
              <a:solidFill>
                <a:schemeClr val="dk1"/>
              </a:solidFill>
              <a:latin typeface="Arial"/>
              <a:ea typeface="Arial"/>
              <a:cs typeface="Arial"/>
              <a:sym typeface="Arial"/>
            </a:endParaRPr>
          </a:p>
        </p:txBody>
      </p:sp>
      <p:sp>
        <p:nvSpPr>
          <p:cNvPr id="137" name="Google Shape;137;g34d2176635f_0_416"/>
          <p:cNvSpPr txBox="1"/>
          <p:nvPr/>
        </p:nvSpPr>
        <p:spPr>
          <a:xfrm>
            <a:off x="3466430" y="3480413"/>
            <a:ext cx="1506300" cy="1200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Có siêu dữ liệu (Metadata)</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rgbClr val="000000"/>
                </a:solidFill>
                <a:latin typeface="Arial"/>
                <a:ea typeface="Arial"/>
                <a:cs typeface="Arial"/>
                <a:sym typeface="Arial"/>
              </a:rPr>
              <a:t>Lưu thông tin mô tả dữ liệu như tên bảng, kiểu dữ liệu, mối quan hệ</a:t>
            </a:r>
            <a:endParaRPr b="0" i="0" sz="1400" u="none" cap="none" strike="noStrike">
              <a:solidFill>
                <a:srgbClr val="000000"/>
              </a:solidFill>
              <a:latin typeface="Arial"/>
              <a:ea typeface="Arial"/>
              <a:cs typeface="Arial"/>
              <a:sym typeface="Arial"/>
            </a:endParaRPr>
          </a:p>
        </p:txBody>
      </p:sp>
      <p:sp>
        <p:nvSpPr>
          <p:cNvPr id="138" name="Google Shape;138;g34d2176635f_0_416"/>
          <p:cNvSpPr txBox="1"/>
          <p:nvPr/>
        </p:nvSpPr>
        <p:spPr>
          <a:xfrm>
            <a:off x="242960" y="3443363"/>
            <a:ext cx="1506300" cy="1369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Tóm tắt (Summarized)</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Dữ liệu được tổng hợp theo mức độ (ví dụ: doanh thu theo quý) để tăng tốc độ truy vấn.</a:t>
            </a:r>
            <a:endParaRPr b="0" i="0" sz="1400" u="none" cap="none" strike="noStrike">
              <a:solidFill>
                <a:srgbClr val="000000"/>
              </a:solidFill>
              <a:latin typeface="Arial"/>
              <a:ea typeface="Arial"/>
              <a:cs typeface="Arial"/>
              <a:sym typeface="Arial"/>
            </a:endParaRPr>
          </a:p>
        </p:txBody>
      </p:sp>
      <p:sp>
        <p:nvSpPr>
          <p:cNvPr id="139" name="Google Shape;139;g34d2176635f_0_416"/>
          <p:cNvSpPr txBox="1"/>
          <p:nvPr/>
        </p:nvSpPr>
        <p:spPr>
          <a:xfrm>
            <a:off x="1960133" y="3416688"/>
            <a:ext cx="1506300" cy="1031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Phi chuẩn hóa</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Thiết kế bảng giảm chuẩn hóa giúp truy vấn đơn giản và nhanh hơn</a:t>
            </a:r>
            <a:endParaRPr b="0" i="0" sz="1400" u="none" cap="none" strike="noStrike">
              <a:solidFill>
                <a:schemeClr val="dk1"/>
              </a:solidFill>
              <a:latin typeface="Arial"/>
              <a:ea typeface="Arial"/>
              <a:cs typeface="Arial"/>
              <a:sym typeface="Arial"/>
            </a:endParaRPr>
          </a:p>
        </p:txBody>
      </p:sp>
      <p:sp>
        <p:nvSpPr>
          <p:cNvPr id="140" name="Google Shape;140;g34d2176635f_0_416"/>
          <p:cNvSpPr txBox="1"/>
          <p:nvPr/>
        </p:nvSpPr>
        <p:spPr>
          <a:xfrm>
            <a:off x="6745438" y="1381413"/>
            <a:ext cx="1506300" cy="1369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Không biến đổi (Non-volatile)</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rgbClr val="000000"/>
                </a:solidFill>
                <a:latin typeface="Arial"/>
                <a:ea typeface="Arial"/>
                <a:cs typeface="Arial"/>
                <a:sym typeface="Arial"/>
              </a:rPr>
              <a:t>Dữ liệu chỉ thêm mới, không sửa hoặc xóa → đảm bảo khả năng truy vết, phân tích lịch sử.</a:t>
            </a:r>
            <a:endParaRPr b="0" i="0" sz="1400" u="none" cap="none" strike="noStrike">
              <a:solidFill>
                <a:srgbClr val="000000"/>
              </a:solidFill>
              <a:latin typeface="Arial"/>
              <a:ea typeface="Arial"/>
              <a:cs typeface="Arial"/>
              <a:sym typeface="Arial"/>
            </a:endParaRPr>
          </a:p>
        </p:txBody>
      </p:sp>
      <p:sp>
        <p:nvSpPr>
          <p:cNvPr id="141" name="Google Shape;141;g34d2176635f_0_416"/>
          <p:cNvSpPr txBox="1"/>
          <p:nvPr/>
        </p:nvSpPr>
        <p:spPr>
          <a:xfrm>
            <a:off x="2593974" y="1651413"/>
            <a:ext cx="1643700" cy="1031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Tích hợp (Integrated)</a:t>
            </a: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Hợp nhất dữ liệu từ nhiều nguồn khác nhau với định dạng thống nhất</a:t>
            </a:r>
            <a:endParaRPr b="0" i="0" sz="1400" u="none" cap="none" strike="noStrike">
              <a:solidFill>
                <a:srgbClr val="000000"/>
              </a:solidFill>
              <a:latin typeface="Arial"/>
              <a:ea typeface="Arial"/>
              <a:cs typeface="Arial"/>
              <a:sym typeface="Arial"/>
            </a:endParaRPr>
          </a:p>
        </p:txBody>
      </p:sp>
      <p:sp>
        <p:nvSpPr>
          <p:cNvPr id="142" name="Google Shape;142;g34d2176635f_0_416"/>
          <p:cNvSpPr txBox="1"/>
          <p:nvPr/>
        </p:nvSpPr>
        <p:spPr>
          <a:xfrm>
            <a:off x="4721775" y="1564482"/>
            <a:ext cx="1643700" cy="1200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Chuỗi thời gian (Time-variant)</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Dữ liệu luôn đi kèm dấu thời gian (theo tháng, quý, năm…) để phân tích xu hướng</a:t>
            </a:r>
            <a:endParaRPr b="0" i="0" sz="1400" u="none" cap="none" strike="noStrike">
              <a:solidFill>
                <a:schemeClr val="dk1"/>
              </a:solidFill>
              <a:latin typeface="Arial"/>
              <a:ea typeface="Arial"/>
              <a:cs typeface="Arial"/>
              <a:sym typeface="Arial"/>
            </a:endParaRPr>
          </a:p>
        </p:txBody>
      </p:sp>
      <p:sp>
        <p:nvSpPr>
          <p:cNvPr id="143" name="Google Shape;143;g34d2176635f_0_416"/>
          <p:cNvSpPr txBox="1"/>
          <p:nvPr/>
        </p:nvSpPr>
        <p:spPr>
          <a:xfrm>
            <a:off x="593175" y="1661563"/>
            <a:ext cx="1643700" cy="1031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Hướng chủ đề (Subject-oriented)</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Tổ chức dữ liệu theo chủ đề thay vì theo quy trình nghiệp vụ</a:t>
            </a:r>
            <a:endParaRPr b="0" i="0" sz="1100" u="none" cap="none" strike="noStrike">
              <a:solidFill>
                <a:schemeClr val="dk1"/>
              </a:solidFill>
              <a:latin typeface="Arial"/>
              <a:ea typeface="Arial"/>
              <a:cs typeface="Arial"/>
              <a:sym typeface="Arial"/>
            </a:endParaRPr>
          </a:p>
        </p:txBody>
      </p:sp>
      <p:pic>
        <p:nvPicPr>
          <p:cNvPr id="144" name="Google Shape;144;g34d2176635f_0_416"/>
          <p:cNvPicPr preferRelativeResize="0"/>
          <p:nvPr/>
        </p:nvPicPr>
        <p:blipFill rotWithShape="1">
          <a:blip r:embed="rId3">
            <a:alphaModFix/>
          </a:blip>
          <a:srcRect b="0" l="0" r="0" t="0"/>
          <a:stretch/>
        </p:blipFill>
        <p:spPr>
          <a:xfrm>
            <a:off x="857781" y="953613"/>
            <a:ext cx="749500" cy="749500"/>
          </a:xfrm>
          <a:prstGeom prst="rect">
            <a:avLst/>
          </a:prstGeom>
          <a:noFill/>
          <a:ln>
            <a:noFill/>
          </a:ln>
        </p:spPr>
      </p:pic>
      <p:pic>
        <p:nvPicPr>
          <p:cNvPr id="145" name="Google Shape;145;g34d2176635f_0_416"/>
          <p:cNvPicPr preferRelativeResize="0"/>
          <p:nvPr/>
        </p:nvPicPr>
        <p:blipFill rotWithShape="1">
          <a:blip r:embed="rId4">
            <a:alphaModFix/>
          </a:blip>
          <a:srcRect b="0" l="0" r="0" t="0"/>
          <a:stretch/>
        </p:blipFill>
        <p:spPr>
          <a:xfrm>
            <a:off x="3049150" y="989538"/>
            <a:ext cx="692700" cy="692700"/>
          </a:xfrm>
          <a:prstGeom prst="rect">
            <a:avLst/>
          </a:prstGeom>
          <a:noFill/>
          <a:ln>
            <a:noFill/>
          </a:ln>
        </p:spPr>
      </p:pic>
      <p:pic>
        <p:nvPicPr>
          <p:cNvPr id="146" name="Google Shape;146;g34d2176635f_0_416"/>
          <p:cNvPicPr preferRelativeResize="0"/>
          <p:nvPr/>
        </p:nvPicPr>
        <p:blipFill rotWithShape="1">
          <a:blip r:embed="rId5">
            <a:alphaModFix/>
          </a:blip>
          <a:srcRect b="0" l="0" r="0" t="0"/>
          <a:stretch/>
        </p:blipFill>
        <p:spPr>
          <a:xfrm>
            <a:off x="4932751" y="849225"/>
            <a:ext cx="811599" cy="783905"/>
          </a:xfrm>
          <a:prstGeom prst="rect">
            <a:avLst/>
          </a:prstGeom>
          <a:noFill/>
          <a:ln>
            <a:noFill/>
          </a:ln>
        </p:spPr>
      </p:pic>
      <p:pic>
        <p:nvPicPr>
          <p:cNvPr id="147" name="Google Shape;147;g34d2176635f_0_416"/>
          <p:cNvPicPr preferRelativeResize="0"/>
          <p:nvPr/>
        </p:nvPicPr>
        <p:blipFill rotWithShape="1">
          <a:blip r:embed="rId6">
            <a:alphaModFix/>
          </a:blip>
          <a:srcRect b="0" l="0" r="0" t="0"/>
          <a:stretch/>
        </p:blipFill>
        <p:spPr>
          <a:xfrm>
            <a:off x="6940864" y="676975"/>
            <a:ext cx="749499" cy="749499"/>
          </a:xfrm>
          <a:prstGeom prst="rect">
            <a:avLst/>
          </a:prstGeom>
          <a:noFill/>
          <a:ln>
            <a:noFill/>
          </a:ln>
        </p:spPr>
      </p:pic>
      <p:pic>
        <p:nvPicPr>
          <p:cNvPr id="148" name="Google Shape;148;g34d2176635f_0_416"/>
          <p:cNvPicPr preferRelativeResize="0"/>
          <p:nvPr/>
        </p:nvPicPr>
        <p:blipFill rotWithShape="1">
          <a:blip r:embed="rId7">
            <a:alphaModFix/>
          </a:blip>
          <a:srcRect b="0" l="0" r="0" t="0"/>
          <a:stretch/>
        </p:blipFill>
        <p:spPr>
          <a:xfrm>
            <a:off x="565150" y="2735778"/>
            <a:ext cx="692701" cy="692672"/>
          </a:xfrm>
          <a:prstGeom prst="rect">
            <a:avLst/>
          </a:prstGeom>
          <a:noFill/>
          <a:ln>
            <a:noFill/>
          </a:ln>
        </p:spPr>
      </p:pic>
      <p:pic>
        <p:nvPicPr>
          <p:cNvPr id="149" name="Google Shape;149;g34d2176635f_0_416"/>
          <p:cNvPicPr preferRelativeResize="0"/>
          <p:nvPr/>
        </p:nvPicPr>
        <p:blipFill rotWithShape="1">
          <a:blip r:embed="rId8">
            <a:alphaModFix/>
          </a:blip>
          <a:srcRect b="0" l="0" r="0" t="0"/>
          <a:stretch/>
        </p:blipFill>
        <p:spPr>
          <a:xfrm>
            <a:off x="2234338" y="2766120"/>
            <a:ext cx="614101" cy="598430"/>
          </a:xfrm>
          <a:prstGeom prst="rect">
            <a:avLst/>
          </a:prstGeom>
          <a:noFill/>
          <a:ln>
            <a:noFill/>
          </a:ln>
        </p:spPr>
      </p:pic>
      <p:pic>
        <p:nvPicPr>
          <p:cNvPr id="150" name="Google Shape;150;g34d2176635f_0_416"/>
          <p:cNvPicPr preferRelativeResize="0"/>
          <p:nvPr/>
        </p:nvPicPr>
        <p:blipFill rotWithShape="1">
          <a:blip r:embed="rId9">
            <a:alphaModFix/>
          </a:blip>
          <a:srcRect b="0" l="0" r="0" t="0"/>
          <a:stretch/>
        </p:blipFill>
        <p:spPr>
          <a:xfrm>
            <a:off x="3635850" y="2765075"/>
            <a:ext cx="692700" cy="692700"/>
          </a:xfrm>
          <a:prstGeom prst="rect">
            <a:avLst/>
          </a:prstGeom>
          <a:noFill/>
          <a:ln>
            <a:noFill/>
          </a:ln>
        </p:spPr>
      </p:pic>
      <p:pic>
        <p:nvPicPr>
          <p:cNvPr id="151" name="Google Shape;151;g34d2176635f_0_416"/>
          <p:cNvPicPr preferRelativeResize="0"/>
          <p:nvPr/>
        </p:nvPicPr>
        <p:blipFill rotWithShape="1">
          <a:blip r:embed="rId10">
            <a:alphaModFix/>
          </a:blip>
          <a:srcRect b="0" l="0" r="0" t="0"/>
          <a:stretch/>
        </p:blipFill>
        <p:spPr>
          <a:xfrm>
            <a:off x="5451876" y="2766113"/>
            <a:ext cx="692700" cy="692700"/>
          </a:xfrm>
          <a:prstGeom prst="rect">
            <a:avLst/>
          </a:prstGeom>
          <a:noFill/>
          <a:ln>
            <a:noFill/>
          </a:ln>
        </p:spPr>
      </p:pic>
      <p:pic>
        <p:nvPicPr>
          <p:cNvPr id="152" name="Google Shape;152;g34d2176635f_0_416"/>
          <p:cNvPicPr preferRelativeResize="0"/>
          <p:nvPr/>
        </p:nvPicPr>
        <p:blipFill rotWithShape="1">
          <a:blip r:embed="rId11">
            <a:alphaModFix/>
          </a:blip>
          <a:srcRect b="0" l="0" r="0" t="0"/>
          <a:stretch/>
        </p:blipFill>
        <p:spPr>
          <a:xfrm>
            <a:off x="7424275" y="2766125"/>
            <a:ext cx="692700" cy="6927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cxnSp>
        <p:nvCxnSpPr>
          <p:cNvPr id="157" name="Google Shape;157;g34d2176635f_0_500"/>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158" name="Google Shape;158;g34d2176635f_0_500"/>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Top-down Approach (Xây dựng DW từ trên xuống)</a:t>
            </a:r>
            <a:endParaRPr b="0" i="0" sz="1400" u="none" cap="none" strike="noStrike">
              <a:solidFill>
                <a:srgbClr val="000000"/>
              </a:solidFill>
              <a:latin typeface="Arial"/>
              <a:ea typeface="Arial"/>
              <a:cs typeface="Arial"/>
              <a:sym typeface="Arial"/>
            </a:endParaRPr>
          </a:p>
        </p:txBody>
      </p:sp>
      <p:cxnSp>
        <p:nvCxnSpPr>
          <p:cNvPr id="159" name="Google Shape;159;g34d2176635f_0_500"/>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160" name="Google Shape;160;g34d2176635f_0_500"/>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161" name="Google Shape;161;g34d2176635f_0_500"/>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10</a:t>
            </a:r>
            <a:endParaRPr b="0" i="0" sz="1400" u="none" cap="none" strike="noStrike">
              <a:solidFill>
                <a:srgbClr val="000000"/>
              </a:solidFill>
              <a:latin typeface="Arial"/>
              <a:ea typeface="Arial"/>
              <a:cs typeface="Arial"/>
              <a:sym typeface="Arial"/>
            </a:endParaRPr>
          </a:p>
        </p:txBody>
      </p:sp>
      <p:sp>
        <p:nvSpPr>
          <p:cNvPr id="162" name="Google Shape;162;g34d2176635f_0_500"/>
          <p:cNvSpPr/>
          <p:nvPr/>
        </p:nvSpPr>
        <p:spPr>
          <a:xfrm>
            <a:off x="187175" y="784775"/>
            <a:ext cx="8867700" cy="410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Top-down Approach: Bắt đầu từ kho dữ liệu tổng thể (EDW), sau đó xây data mart cho từng bộ phận</a:t>
            </a:r>
            <a:endParaRPr b="1" i="0" sz="1300" u="none" cap="none" strike="noStrike">
              <a:solidFill>
                <a:schemeClr val="lt1"/>
              </a:solidFill>
              <a:latin typeface="Roboto"/>
              <a:ea typeface="Roboto"/>
              <a:cs typeface="Roboto"/>
              <a:sym typeface="Roboto"/>
            </a:endParaRPr>
          </a:p>
        </p:txBody>
      </p:sp>
      <p:sp>
        <p:nvSpPr>
          <p:cNvPr id="163" name="Google Shape;163;g34d2176635f_0_500"/>
          <p:cNvSpPr/>
          <p:nvPr/>
        </p:nvSpPr>
        <p:spPr>
          <a:xfrm>
            <a:off x="37050" y="2326249"/>
            <a:ext cx="1602900" cy="699300"/>
          </a:xfrm>
          <a:prstGeom prst="homePlate">
            <a:avLst>
              <a:gd fmla="val 50000" name="adj"/>
            </a:avLst>
          </a:prstGeom>
          <a:solidFill>
            <a:srgbClr val="6685B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Arial"/>
                <a:ea typeface="Arial"/>
                <a:cs typeface="Arial"/>
                <a:sym typeface="Arial"/>
              </a:rPr>
              <a:t>Hiểu chiến lược doanh nghiệp</a:t>
            </a:r>
            <a:endParaRPr b="1" i="0" sz="1100" u="none" cap="none" strike="noStrike">
              <a:solidFill>
                <a:srgbClr val="000000"/>
              </a:solidFill>
              <a:latin typeface="Arial"/>
              <a:ea typeface="Arial"/>
              <a:cs typeface="Arial"/>
              <a:sym typeface="Arial"/>
            </a:endParaRPr>
          </a:p>
        </p:txBody>
      </p:sp>
      <p:sp>
        <p:nvSpPr>
          <p:cNvPr id="164" name="Google Shape;164;g34d2176635f_0_500"/>
          <p:cNvSpPr/>
          <p:nvPr/>
        </p:nvSpPr>
        <p:spPr>
          <a:xfrm>
            <a:off x="1530450" y="2315656"/>
            <a:ext cx="1602900" cy="720900"/>
          </a:xfrm>
          <a:prstGeom prst="chevron">
            <a:avLst>
              <a:gd fmla="val 50000" name="adj"/>
            </a:avLst>
          </a:prstGeom>
          <a:solidFill>
            <a:srgbClr val="6685B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Arial"/>
                <a:ea typeface="Arial"/>
                <a:cs typeface="Arial"/>
                <a:sym typeface="Arial"/>
              </a:rPr>
              <a:t>Xác định yêu cầu nghiệp vụ</a:t>
            </a:r>
            <a:endParaRPr b="1" i="0" sz="1100" u="none" cap="none" strike="noStrike">
              <a:solidFill>
                <a:srgbClr val="000000"/>
              </a:solidFill>
              <a:latin typeface="Arial"/>
              <a:ea typeface="Arial"/>
              <a:cs typeface="Arial"/>
              <a:sym typeface="Arial"/>
            </a:endParaRPr>
          </a:p>
        </p:txBody>
      </p:sp>
      <p:sp>
        <p:nvSpPr>
          <p:cNvPr id="165" name="Google Shape;165;g34d2176635f_0_500"/>
          <p:cNvSpPr/>
          <p:nvPr/>
        </p:nvSpPr>
        <p:spPr>
          <a:xfrm>
            <a:off x="3023850" y="2315656"/>
            <a:ext cx="1602900" cy="720900"/>
          </a:xfrm>
          <a:prstGeom prst="chevron">
            <a:avLst>
              <a:gd fmla="val 50000" name="adj"/>
            </a:avLst>
          </a:prstGeom>
          <a:solidFill>
            <a:srgbClr val="6685B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Arial"/>
                <a:ea typeface="Arial"/>
                <a:cs typeface="Arial"/>
                <a:sym typeface="Arial"/>
              </a:rPr>
              <a:t>Thiết kế kiến trúc DW</a:t>
            </a:r>
            <a:endParaRPr b="1" i="0" sz="1100" u="none" cap="none" strike="noStrike">
              <a:solidFill>
                <a:srgbClr val="000000"/>
              </a:solidFill>
              <a:latin typeface="Arial"/>
              <a:ea typeface="Arial"/>
              <a:cs typeface="Arial"/>
              <a:sym typeface="Arial"/>
            </a:endParaRPr>
          </a:p>
        </p:txBody>
      </p:sp>
      <p:sp>
        <p:nvSpPr>
          <p:cNvPr id="166" name="Google Shape;166;g34d2176635f_0_500"/>
          <p:cNvSpPr/>
          <p:nvPr/>
        </p:nvSpPr>
        <p:spPr>
          <a:xfrm>
            <a:off x="4517251" y="2315656"/>
            <a:ext cx="1602900" cy="720900"/>
          </a:xfrm>
          <a:prstGeom prst="chevron">
            <a:avLst>
              <a:gd fmla="val 50000" name="adj"/>
            </a:avLst>
          </a:prstGeom>
          <a:solidFill>
            <a:srgbClr val="6685B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Arial"/>
                <a:ea typeface="Arial"/>
                <a:cs typeface="Arial"/>
                <a:sym typeface="Arial"/>
              </a:rPr>
              <a:t>Data Modeling</a:t>
            </a:r>
            <a:endParaRPr b="1" i="0" sz="1100" u="none" cap="none" strike="noStrike">
              <a:solidFill>
                <a:srgbClr val="000000"/>
              </a:solidFill>
              <a:latin typeface="Arial"/>
              <a:ea typeface="Arial"/>
              <a:cs typeface="Arial"/>
              <a:sym typeface="Arial"/>
            </a:endParaRPr>
          </a:p>
        </p:txBody>
      </p:sp>
      <p:sp>
        <p:nvSpPr>
          <p:cNvPr id="167" name="Google Shape;167;g34d2176635f_0_500"/>
          <p:cNvSpPr/>
          <p:nvPr/>
        </p:nvSpPr>
        <p:spPr>
          <a:xfrm>
            <a:off x="6010650" y="2315656"/>
            <a:ext cx="1602900" cy="720900"/>
          </a:xfrm>
          <a:prstGeom prst="chevron">
            <a:avLst>
              <a:gd fmla="val 50000" name="adj"/>
            </a:avLst>
          </a:prstGeom>
          <a:solidFill>
            <a:srgbClr val="6685B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Arial"/>
                <a:ea typeface="Arial"/>
                <a:cs typeface="Arial"/>
                <a:sym typeface="Arial"/>
              </a:rPr>
              <a:t>Tạo schema, bảng, trường</a:t>
            </a:r>
            <a:endParaRPr b="1" i="0" sz="1100" u="none" cap="none" strike="noStrike">
              <a:solidFill>
                <a:srgbClr val="000000"/>
              </a:solidFill>
              <a:latin typeface="Arial"/>
              <a:ea typeface="Arial"/>
              <a:cs typeface="Arial"/>
              <a:sym typeface="Arial"/>
            </a:endParaRPr>
          </a:p>
        </p:txBody>
      </p:sp>
      <p:sp>
        <p:nvSpPr>
          <p:cNvPr id="168" name="Google Shape;168;g34d2176635f_0_500"/>
          <p:cNvSpPr/>
          <p:nvPr/>
        </p:nvSpPr>
        <p:spPr>
          <a:xfrm>
            <a:off x="7504050" y="2315656"/>
            <a:ext cx="1602900" cy="720900"/>
          </a:xfrm>
          <a:prstGeom prst="chevron">
            <a:avLst>
              <a:gd fmla="val 50000" name="adj"/>
            </a:avLst>
          </a:prstGeom>
          <a:solidFill>
            <a:srgbClr val="6685B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Arial"/>
                <a:ea typeface="Arial"/>
                <a:cs typeface="Arial"/>
                <a:sym typeface="Arial"/>
              </a:rPr>
              <a:t>      ETL</a:t>
            </a:r>
            <a:endParaRPr b="1" i="0" sz="1100" u="none" cap="none" strike="noStrike">
              <a:solidFill>
                <a:srgbClr val="000000"/>
              </a:solidFill>
              <a:latin typeface="Arial"/>
              <a:ea typeface="Arial"/>
              <a:cs typeface="Arial"/>
              <a:sym typeface="Arial"/>
            </a:endParaRPr>
          </a:p>
        </p:txBody>
      </p:sp>
      <p:pic>
        <p:nvPicPr>
          <p:cNvPr id="169" name="Google Shape;169;g34d2176635f_0_500"/>
          <p:cNvPicPr preferRelativeResize="0"/>
          <p:nvPr/>
        </p:nvPicPr>
        <p:blipFill rotWithShape="1">
          <a:blip r:embed="rId3">
            <a:alphaModFix/>
          </a:blip>
          <a:srcRect b="0" l="0" r="0" t="0"/>
          <a:stretch/>
        </p:blipFill>
        <p:spPr>
          <a:xfrm>
            <a:off x="283775" y="1279867"/>
            <a:ext cx="743651" cy="961135"/>
          </a:xfrm>
          <a:prstGeom prst="rect">
            <a:avLst/>
          </a:prstGeom>
          <a:noFill/>
          <a:ln>
            <a:noFill/>
          </a:ln>
        </p:spPr>
      </p:pic>
      <p:sp>
        <p:nvSpPr>
          <p:cNvPr id="170" name="Google Shape;170;g34d2176635f_0_500"/>
          <p:cNvSpPr/>
          <p:nvPr/>
        </p:nvSpPr>
        <p:spPr>
          <a:xfrm>
            <a:off x="77675" y="3170325"/>
            <a:ext cx="1390500" cy="410100"/>
          </a:xfrm>
          <a:prstGeom prst="roundRect">
            <a:avLst>
              <a:gd fmla="val 16667" name="adj"/>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Làm sao tăng doanh thu quý sau?</a:t>
            </a:r>
            <a:endParaRPr b="0" i="0" sz="1000" u="none" cap="none" strike="noStrike">
              <a:solidFill>
                <a:srgbClr val="000000"/>
              </a:solidFill>
              <a:latin typeface="Arial"/>
              <a:ea typeface="Arial"/>
              <a:cs typeface="Arial"/>
              <a:sym typeface="Arial"/>
            </a:endParaRPr>
          </a:p>
        </p:txBody>
      </p:sp>
      <p:sp>
        <p:nvSpPr>
          <p:cNvPr id="171" name="Google Shape;171;g34d2176635f_0_500"/>
          <p:cNvSpPr/>
          <p:nvPr/>
        </p:nvSpPr>
        <p:spPr>
          <a:xfrm>
            <a:off x="1600314" y="3170325"/>
            <a:ext cx="1390500" cy="410100"/>
          </a:xfrm>
          <a:prstGeom prst="roundRect">
            <a:avLst>
              <a:gd fmla="val 16667" name="adj"/>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KPI, báo cáo của các phòng ban.</a:t>
            </a:r>
            <a:endParaRPr b="0" i="0" sz="1000" u="none" cap="none" strike="noStrike">
              <a:solidFill>
                <a:srgbClr val="000000"/>
              </a:solidFill>
              <a:latin typeface="Arial"/>
              <a:ea typeface="Arial"/>
              <a:cs typeface="Arial"/>
              <a:sym typeface="Arial"/>
            </a:endParaRPr>
          </a:p>
        </p:txBody>
      </p:sp>
      <p:sp>
        <p:nvSpPr>
          <p:cNvPr id="172" name="Google Shape;172;g34d2176635f_0_500"/>
          <p:cNvSpPr/>
          <p:nvPr/>
        </p:nvSpPr>
        <p:spPr>
          <a:xfrm>
            <a:off x="3122953" y="3170325"/>
            <a:ext cx="1390500" cy="410100"/>
          </a:xfrm>
          <a:prstGeom prst="roundRect">
            <a:avLst>
              <a:gd fmla="val 16667" name="adj"/>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Schema, tích hợp dữ liệu.</a:t>
            </a:r>
            <a:endParaRPr b="0" i="0" sz="1000" u="none" cap="none" strike="noStrike">
              <a:solidFill>
                <a:srgbClr val="000000"/>
              </a:solidFill>
              <a:latin typeface="Arial"/>
              <a:ea typeface="Arial"/>
              <a:cs typeface="Arial"/>
              <a:sym typeface="Arial"/>
            </a:endParaRPr>
          </a:p>
        </p:txBody>
      </p:sp>
      <p:sp>
        <p:nvSpPr>
          <p:cNvPr id="173" name="Google Shape;173;g34d2176635f_0_500"/>
          <p:cNvSpPr/>
          <p:nvPr/>
        </p:nvSpPr>
        <p:spPr>
          <a:xfrm>
            <a:off x="4645591" y="3170325"/>
            <a:ext cx="1390500" cy="410100"/>
          </a:xfrm>
          <a:prstGeom prst="roundRect">
            <a:avLst>
              <a:gd fmla="val 16667" name="adj"/>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Thực thể, mối quan hệ, mức độ chi tiết.</a:t>
            </a:r>
            <a:endParaRPr b="0" i="0" sz="1000" u="none" cap="none" strike="noStrike">
              <a:solidFill>
                <a:srgbClr val="000000"/>
              </a:solidFill>
              <a:latin typeface="Arial"/>
              <a:ea typeface="Arial"/>
              <a:cs typeface="Arial"/>
              <a:sym typeface="Arial"/>
            </a:endParaRPr>
          </a:p>
        </p:txBody>
      </p:sp>
      <p:sp>
        <p:nvSpPr>
          <p:cNvPr id="174" name="Google Shape;174;g34d2176635f_0_500"/>
          <p:cNvSpPr/>
          <p:nvPr/>
        </p:nvSpPr>
        <p:spPr>
          <a:xfrm>
            <a:off x="6168230" y="3170325"/>
            <a:ext cx="1390500" cy="410100"/>
          </a:xfrm>
          <a:prstGeom prst="roundRect">
            <a:avLst>
              <a:gd fmla="val 16667" name="adj"/>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schema star, snowflake</a:t>
            </a:r>
            <a:endParaRPr b="0" i="0" sz="1000" u="none" cap="none" strike="noStrike">
              <a:solidFill>
                <a:srgbClr val="000000"/>
              </a:solidFill>
              <a:latin typeface="Arial"/>
              <a:ea typeface="Arial"/>
              <a:cs typeface="Arial"/>
              <a:sym typeface="Arial"/>
            </a:endParaRPr>
          </a:p>
        </p:txBody>
      </p:sp>
      <p:sp>
        <p:nvSpPr>
          <p:cNvPr id="175" name="Google Shape;175;g34d2176635f_0_500"/>
          <p:cNvSpPr/>
          <p:nvPr/>
        </p:nvSpPr>
        <p:spPr>
          <a:xfrm>
            <a:off x="7690869" y="3170325"/>
            <a:ext cx="1390500" cy="410100"/>
          </a:xfrm>
          <a:prstGeom prst="roundRect">
            <a:avLst>
              <a:gd fmla="val 16667" name="adj"/>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Trích xuất → Biến đổi → Nạp dữ liệu.</a:t>
            </a:r>
            <a:endParaRPr b="0" i="0" sz="1000" u="none" cap="none" strike="noStrike">
              <a:solidFill>
                <a:srgbClr val="000000"/>
              </a:solidFill>
              <a:latin typeface="Arial"/>
              <a:ea typeface="Arial"/>
              <a:cs typeface="Arial"/>
              <a:sym typeface="Arial"/>
            </a:endParaRPr>
          </a:p>
        </p:txBody>
      </p:sp>
      <p:pic>
        <p:nvPicPr>
          <p:cNvPr id="176" name="Google Shape;176;g34d2176635f_0_500"/>
          <p:cNvPicPr preferRelativeResize="0"/>
          <p:nvPr/>
        </p:nvPicPr>
        <p:blipFill rotWithShape="1">
          <a:blip r:embed="rId4">
            <a:alphaModFix/>
          </a:blip>
          <a:srcRect b="0" l="0" r="0" t="0"/>
          <a:stretch/>
        </p:blipFill>
        <p:spPr>
          <a:xfrm>
            <a:off x="1991611" y="1315328"/>
            <a:ext cx="680573" cy="879610"/>
          </a:xfrm>
          <a:prstGeom prst="rect">
            <a:avLst/>
          </a:prstGeom>
          <a:noFill/>
          <a:ln>
            <a:noFill/>
          </a:ln>
        </p:spPr>
      </p:pic>
      <p:pic>
        <p:nvPicPr>
          <p:cNvPr id="177" name="Google Shape;177;g34d2176635f_0_500"/>
          <p:cNvPicPr preferRelativeResize="0"/>
          <p:nvPr/>
        </p:nvPicPr>
        <p:blipFill rotWithShape="1">
          <a:blip r:embed="rId5">
            <a:alphaModFix/>
          </a:blip>
          <a:srcRect b="0" l="0" r="0" t="0"/>
          <a:stretch/>
        </p:blipFill>
        <p:spPr>
          <a:xfrm>
            <a:off x="3326597" y="1274568"/>
            <a:ext cx="743650" cy="961133"/>
          </a:xfrm>
          <a:prstGeom prst="rect">
            <a:avLst/>
          </a:prstGeom>
          <a:noFill/>
          <a:ln>
            <a:noFill/>
          </a:ln>
        </p:spPr>
      </p:pic>
      <p:pic>
        <p:nvPicPr>
          <p:cNvPr id="178" name="Google Shape;178;g34d2176635f_0_500"/>
          <p:cNvPicPr preferRelativeResize="0"/>
          <p:nvPr/>
        </p:nvPicPr>
        <p:blipFill rotWithShape="1">
          <a:blip r:embed="rId6">
            <a:alphaModFix/>
          </a:blip>
          <a:srcRect b="0" l="0" r="0" t="0"/>
          <a:stretch/>
        </p:blipFill>
        <p:spPr>
          <a:xfrm>
            <a:off x="4881246" y="1274568"/>
            <a:ext cx="743651" cy="961135"/>
          </a:xfrm>
          <a:prstGeom prst="rect">
            <a:avLst/>
          </a:prstGeom>
          <a:noFill/>
          <a:ln>
            <a:noFill/>
          </a:ln>
        </p:spPr>
      </p:pic>
      <p:pic>
        <p:nvPicPr>
          <p:cNvPr id="179" name="Google Shape;179;g34d2176635f_0_500"/>
          <p:cNvPicPr preferRelativeResize="0"/>
          <p:nvPr/>
        </p:nvPicPr>
        <p:blipFill rotWithShape="1">
          <a:blip r:embed="rId7">
            <a:alphaModFix/>
          </a:blip>
          <a:srcRect b="0" l="0" r="0" t="0"/>
          <a:stretch/>
        </p:blipFill>
        <p:spPr>
          <a:xfrm>
            <a:off x="6268795" y="1200364"/>
            <a:ext cx="866701" cy="1120172"/>
          </a:xfrm>
          <a:prstGeom prst="rect">
            <a:avLst/>
          </a:prstGeom>
          <a:noFill/>
          <a:ln>
            <a:noFill/>
          </a:ln>
        </p:spPr>
      </p:pic>
      <p:pic>
        <p:nvPicPr>
          <p:cNvPr id="180" name="Google Shape;180;g34d2176635f_0_500"/>
          <p:cNvPicPr preferRelativeResize="0"/>
          <p:nvPr/>
        </p:nvPicPr>
        <p:blipFill rotWithShape="1">
          <a:blip r:embed="rId8">
            <a:alphaModFix/>
          </a:blip>
          <a:srcRect b="0" l="0" r="0" t="0"/>
          <a:stretch/>
        </p:blipFill>
        <p:spPr>
          <a:xfrm>
            <a:off x="7833969" y="1315345"/>
            <a:ext cx="680549" cy="87958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cxnSp>
        <p:nvCxnSpPr>
          <p:cNvPr id="185" name="Google Shape;185;g357eb2a2e1d_1_44"/>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186" name="Google Shape;186;g357eb2a2e1d_1_44"/>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Lợi ích &amp; Hạn chế của Relational DW</a:t>
            </a:r>
            <a:endParaRPr b="0" i="0" sz="1400" u="none" cap="none" strike="noStrike">
              <a:solidFill>
                <a:srgbClr val="000000"/>
              </a:solidFill>
              <a:latin typeface="Arial"/>
              <a:ea typeface="Arial"/>
              <a:cs typeface="Arial"/>
              <a:sym typeface="Arial"/>
            </a:endParaRPr>
          </a:p>
        </p:txBody>
      </p:sp>
      <p:cxnSp>
        <p:nvCxnSpPr>
          <p:cNvPr id="187" name="Google Shape;187;g357eb2a2e1d_1_44"/>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188" name="Google Shape;188;g357eb2a2e1d_1_44"/>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189" name="Google Shape;189;g357eb2a2e1d_1_44"/>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10</a:t>
            </a:r>
            <a:endParaRPr b="0" i="0" sz="1400" u="none" cap="none" strike="noStrike">
              <a:solidFill>
                <a:srgbClr val="000000"/>
              </a:solidFill>
              <a:latin typeface="Arial"/>
              <a:ea typeface="Arial"/>
              <a:cs typeface="Arial"/>
              <a:sym typeface="Arial"/>
            </a:endParaRPr>
          </a:p>
        </p:txBody>
      </p:sp>
      <p:sp>
        <p:nvSpPr>
          <p:cNvPr id="190" name="Google Shape;190;g357eb2a2e1d_1_44"/>
          <p:cNvSpPr/>
          <p:nvPr/>
        </p:nvSpPr>
        <p:spPr>
          <a:xfrm>
            <a:off x="187175" y="453788"/>
            <a:ext cx="5644800" cy="317100"/>
          </a:xfrm>
          <a:prstGeom prst="roundRect">
            <a:avLst>
              <a:gd fmla="val 16667" name="adj"/>
            </a:avLst>
          </a:prstGeom>
          <a:solidFill>
            <a:srgbClr val="E6B8A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Lợi ích</a:t>
            </a:r>
            <a:endParaRPr b="1" i="0" sz="1300" u="none" cap="none" strike="noStrike">
              <a:solidFill>
                <a:schemeClr val="lt1"/>
              </a:solidFill>
              <a:latin typeface="Roboto"/>
              <a:ea typeface="Roboto"/>
              <a:cs typeface="Roboto"/>
              <a:sym typeface="Roboto"/>
            </a:endParaRPr>
          </a:p>
        </p:txBody>
      </p:sp>
      <p:sp>
        <p:nvSpPr>
          <p:cNvPr id="191" name="Google Shape;191;g357eb2a2e1d_1_44"/>
          <p:cNvSpPr txBox="1"/>
          <p:nvPr/>
        </p:nvSpPr>
        <p:spPr>
          <a:xfrm>
            <a:off x="73975" y="1412400"/>
            <a:ext cx="10434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Hiệu suất tốt</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000" u="none" cap="none" strike="noStrike">
                <a:solidFill>
                  <a:schemeClr val="dk1"/>
                </a:solidFill>
                <a:latin typeface="Arial"/>
                <a:ea typeface="Arial"/>
                <a:cs typeface="Arial"/>
                <a:sym typeface="Arial"/>
              </a:rPr>
              <a:t>Truy vấn nhanh, giảm tải cho hệ thống OLTP</a:t>
            </a:r>
            <a:endParaRPr b="0" i="0" sz="1300" u="none" cap="none" strike="noStrike">
              <a:solidFill>
                <a:srgbClr val="000000"/>
              </a:solidFill>
              <a:latin typeface="Arial"/>
              <a:ea typeface="Arial"/>
              <a:cs typeface="Arial"/>
              <a:sym typeface="Arial"/>
            </a:endParaRPr>
          </a:p>
        </p:txBody>
      </p:sp>
      <p:sp>
        <p:nvSpPr>
          <p:cNvPr id="192" name="Google Shape;192;g357eb2a2e1d_1_44"/>
          <p:cNvSpPr/>
          <p:nvPr/>
        </p:nvSpPr>
        <p:spPr>
          <a:xfrm>
            <a:off x="5328050" y="2551488"/>
            <a:ext cx="3130800" cy="317100"/>
          </a:xfrm>
          <a:prstGeom prst="roundRect">
            <a:avLst>
              <a:gd fmla="val 16667" name="adj"/>
            </a:avLst>
          </a:prstGeom>
          <a:solidFill>
            <a:srgbClr val="D5A6B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Hạn chế </a:t>
            </a:r>
            <a:endParaRPr b="1" i="0" sz="1300" u="none" cap="none" strike="noStrike">
              <a:solidFill>
                <a:schemeClr val="lt1"/>
              </a:solidFill>
              <a:latin typeface="Roboto"/>
              <a:ea typeface="Roboto"/>
              <a:cs typeface="Roboto"/>
              <a:sym typeface="Roboto"/>
            </a:endParaRPr>
          </a:p>
        </p:txBody>
      </p:sp>
      <p:sp>
        <p:nvSpPr>
          <p:cNvPr id="193" name="Google Shape;193;g357eb2a2e1d_1_44"/>
          <p:cNvSpPr txBox="1"/>
          <p:nvPr/>
        </p:nvSpPr>
        <p:spPr>
          <a:xfrm>
            <a:off x="1225582" y="1412400"/>
            <a:ext cx="10434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Tích hợp dữ liệu</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000" u="none" cap="none" strike="noStrike">
                <a:solidFill>
                  <a:schemeClr val="dk1"/>
                </a:solidFill>
                <a:latin typeface="Arial"/>
                <a:ea typeface="Arial"/>
                <a:cs typeface="Arial"/>
                <a:sym typeface="Arial"/>
              </a:rPr>
              <a:t>Gom dữ liệu từ nhiều bộ phận</a:t>
            </a:r>
            <a:endParaRPr b="0" i="0" sz="1200" u="none" cap="none" strike="noStrike">
              <a:solidFill>
                <a:srgbClr val="000000"/>
              </a:solidFill>
              <a:latin typeface="Arial"/>
              <a:ea typeface="Arial"/>
              <a:cs typeface="Arial"/>
              <a:sym typeface="Arial"/>
            </a:endParaRPr>
          </a:p>
        </p:txBody>
      </p:sp>
      <p:sp>
        <p:nvSpPr>
          <p:cNvPr id="194" name="Google Shape;194;g357eb2a2e1d_1_44"/>
          <p:cNvSpPr txBox="1"/>
          <p:nvPr/>
        </p:nvSpPr>
        <p:spPr>
          <a:xfrm>
            <a:off x="2377189" y="1412400"/>
            <a:ext cx="10434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Lưu trữ lịch sử</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000" u="none" cap="none" strike="noStrike">
                <a:solidFill>
                  <a:schemeClr val="dk1"/>
                </a:solidFill>
                <a:latin typeface="Arial"/>
                <a:ea typeface="Arial"/>
                <a:cs typeface="Arial"/>
                <a:sym typeface="Arial"/>
              </a:rPr>
              <a:t>Hỗ trợ phân tích xu hướng</a:t>
            </a:r>
            <a:endParaRPr b="0" i="0" sz="1300" u="none" cap="none" strike="noStrike">
              <a:solidFill>
                <a:srgbClr val="000000"/>
              </a:solidFill>
              <a:latin typeface="Arial"/>
              <a:ea typeface="Arial"/>
              <a:cs typeface="Arial"/>
              <a:sym typeface="Arial"/>
            </a:endParaRPr>
          </a:p>
        </p:txBody>
      </p:sp>
      <p:sp>
        <p:nvSpPr>
          <p:cNvPr id="195" name="Google Shape;195;g357eb2a2e1d_1_44"/>
          <p:cNvSpPr txBox="1"/>
          <p:nvPr/>
        </p:nvSpPr>
        <p:spPr>
          <a:xfrm>
            <a:off x="3528796" y="1412400"/>
            <a:ext cx="1043400" cy="1139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Quản lý &amp; bảo mật</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000" u="none" cap="none" strike="noStrike">
                <a:solidFill>
                  <a:schemeClr val="dk1"/>
                </a:solidFill>
                <a:latin typeface="Arial"/>
                <a:ea typeface="Arial"/>
                <a:cs typeface="Arial"/>
                <a:sym typeface="Arial"/>
              </a:rPr>
              <a:t>Phân quyền truy cập, ổn định khi nâng cấp hệ thống</a:t>
            </a:r>
            <a:endParaRPr b="0" i="0" sz="1300" u="none" cap="none" strike="noStrike">
              <a:solidFill>
                <a:srgbClr val="000000"/>
              </a:solidFill>
              <a:latin typeface="Arial"/>
              <a:ea typeface="Arial"/>
              <a:cs typeface="Arial"/>
              <a:sym typeface="Arial"/>
            </a:endParaRPr>
          </a:p>
        </p:txBody>
      </p:sp>
      <p:sp>
        <p:nvSpPr>
          <p:cNvPr id="196" name="Google Shape;196;g357eb2a2e1d_1_44"/>
          <p:cNvSpPr txBox="1"/>
          <p:nvPr/>
        </p:nvSpPr>
        <p:spPr>
          <a:xfrm>
            <a:off x="4572200" y="1412400"/>
            <a:ext cx="1260000" cy="1139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Tiện lợi cho người dùng</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000" u="none" cap="none" strike="noStrike">
                <a:solidFill>
                  <a:schemeClr val="dk1"/>
                </a:solidFill>
                <a:latin typeface="Arial"/>
                <a:ea typeface="Arial"/>
                <a:cs typeface="Arial"/>
                <a:sym typeface="Arial"/>
              </a:rPr>
              <a:t>Truy vấn Tự tạo báo cáo qua dashboard, không phụ thuộc IT</a:t>
            </a:r>
            <a:endParaRPr b="0" i="0" sz="1300" u="none" cap="none" strike="noStrike">
              <a:solidFill>
                <a:srgbClr val="000000"/>
              </a:solidFill>
              <a:latin typeface="Arial"/>
              <a:ea typeface="Arial"/>
              <a:cs typeface="Arial"/>
              <a:sym typeface="Arial"/>
            </a:endParaRPr>
          </a:p>
        </p:txBody>
      </p:sp>
      <p:sp>
        <p:nvSpPr>
          <p:cNvPr id="197" name="Google Shape;197;g357eb2a2e1d_1_44"/>
          <p:cNvSpPr txBox="1"/>
          <p:nvPr/>
        </p:nvSpPr>
        <p:spPr>
          <a:xfrm>
            <a:off x="5328061" y="3501825"/>
            <a:ext cx="1043400" cy="985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A64D79"/>
                </a:solidFill>
                <a:latin typeface="Arial"/>
                <a:ea typeface="Arial"/>
                <a:cs typeface="Arial"/>
                <a:sym typeface="Arial"/>
              </a:rPr>
              <a:t>Chi phí cao &amp; phức tạp</a:t>
            </a:r>
            <a:endParaRPr b="1" i="0" sz="1100" u="none" cap="none" strike="noStrike">
              <a:solidFill>
                <a:srgbClr val="A64D79"/>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000" u="none" cap="none" strike="noStrike">
                <a:solidFill>
                  <a:schemeClr val="dk1"/>
                </a:solidFill>
                <a:latin typeface="Arial"/>
                <a:ea typeface="Arial"/>
                <a:cs typeface="Arial"/>
                <a:sym typeface="Arial"/>
              </a:rPr>
              <a:t>Đòi hỏi chuyên môn, phần mềm/hạ tầng</a:t>
            </a:r>
            <a:endParaRPr b="0" i="0" sz="1300" u="none" cap="none" strike="noStrike">
              <a:solidFill>
                <a:srgbClr val="000000"/>
              </a:solidFill>
              <a:latin typeface="Arial"/>
              <a:ea typeface="Arial"/>
              <a:cs typeface="Arial"/>
              <a:sym typeface="Arial"/>
            </a:endParaRPr>
          </a:p>
        </p:txBody>
      </p:sp>
      <p:sp>
        <p:nvSpPr>
          <p:cNvPr id="198" name="Google Shape;198;g357eb2a2e1d_1_44"/>
          <p:cNvSpPr txBox="1"/>
          <p:nvPr/>
        </p:nvSpPr>
        <p:spPr>
          <a:xfrm>
            <a:off x="6279393" y="3501825"/>
            <a:ext cx="1043400" cy="985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A64D79"/>
                </a:solidFill>
                <a:latin typeface="Arial"/>
                <a:ea typeface="Arial"/>
                <a:cs typeface="Arial"/>
                <a:sym typeface="Arial"/>
              </a:rPr>
              <a:t>Độ trễ dữ liệu</a:t>
            </a:r>
            <a:endParaRPr b="1" i="0" sz="1100" u="none" cap="none" strike="noStrike">
              <a:solidFill>
                <a:srgbClr val="A64D79"/>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000" u="none" cap="none" strike="noStrike">
                <a:solidFill>
                  <a:schemeClr val="dk1"/>
                </a:solidFill>
                <a:latin typeface="Arial"/>
                <a:ea typeface="Arial"/>
                <a:cs typeface="Arial"/>
                <a:sym typeface="Arial"/>
              </a:rPr>
              <a:t>ETL mất thời gian → không phù hợp RT</a:t>
            </a:r>
            <a:endParaRPr b="0" i="0" sz="1300" u="none" cap="none" strike="noStrike">
              <a:solidFill>
                <a:srgbClr val="000000"/>
              </a:solidFill>
              <a:latin typeface="Arial"/>
              <a:ea typeface="Arial"/>
              <a:cs typeface="Arial"/>
              <a:sym typeface="Arial"/>
            </a:endParaRPr>
          </a:p>
        </p:txBody>
      </p:sp>
      <p:sp>
        <p:nvSpPr>
          <p:cNvPr id="199" name="Google Shape;199;g357eb2a2e1d_1_44"/>
          <p:cNvSpPr txBox="1"/>
          <p:nvPr/>
        </p:nvSpPr>
        <p:spPr>
          <a:xfrm>
            <a:off x="7192225" y="3501825"/>
            <a:ext cx="1390500" cy="985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A64D79"/>
                </a:solidFill>
                <a:latin typeface="Arial"/>
                <a:ea typeface="Arial"/>
                <a:cs typeface="Arial"/>
                <a:sym typeface="Arial"/>
              </a:rPr>
              <a:t>Tính linh hoạt thấp</a:t>
            </a:r>
            <a:endParaRPr b="1" i="0" sz="1100" u="none" cap="none" strike="noStrike">
              <a:solidFill>
                <a:srgbClr val="A64D79"/>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000" u="none" cap="none" strike="noStrike">
                <a:solidFill>
                  <a:schemeClr val="dk1"/>
                </a:solidFill>
                <a:latin typeface="Arial"/>
                <a:ea typeface="Arial"/>
                <a:cs typeface="Arial"/>
                <a:sym typeface="Arial"/>
              </a:rPr>
              <a:t>So với mô hình mới (Data Lake,Lakehouse...)</a:t>
            </a:r>
            <a:endParaRPr b="0" i="0" sz="1300" u="none" cap="none" strike="noStrike">
              <a:solidFill>
                <a:srgbClr val="000000"/>
              </a:solidFill>
              <a:latin typeface="Arial"/>
              <a:ea typeface="Arial"/>
              <a:cs typeface="Arial"/>
              <a:sym typeface="Arial"/>
            </a:endParaRPr>
          </a:p>
        </p:txBody>
      </p:sp>
      <p:pic>
        <p:nvPicPr>
          <p:cNvPr id="200" name="Google Shape;200;g357eb2a2e1d_1_44"/>
          <p:cNvPicPr preferRelativeResize="0"/>
          <p:nvPr/>
        </p:nvPicPr>
        <p:blipFill rotWithShape="1">
          <a:blip r:embed="rId3">
            <a:alphaModFix/>
          </a:blip>
          <a:srcRect b="0" l="0" r="0" t="0"/>
          <a:stretch/>
        </p:blipFill>
        <p:spPr>
          <a:xfrm>
            <a:off x="283775" y="854700"/>
            <a:ext cx="557699" cy="557699"/>
          </a:xfrm>
          <a:prstGeom prst="rect">
            <a:avLst/>
          </a:prstGeom>
          <a:noFill/>
          <a:ln>
            <a:noFill/>
          </a:ln>
        </p:spPr>
      </p:pic>
      <p:pic>
        <p:nvPicPr>
          <p:cNvPr id="201" name="Google Shape;201;g357eb2a2e1d_1_44"/>
          <p:cNvPicPr preferRelativeResize="0"/>
          <p:nvPr/>
        </p:nvPicPr>
        <p:blipFill rotWithShape="1">
          <a:blip r:embed="rId4">
            <a:alphaModFix/>
          </a:blip>
          <a:srcRect b="0" l="0" r="0" t="0"/>
          <a:stretch/>
        </p:blipFill>
        <p:spPr>
          <a:xfrm>
            <a:off x="1476688" y="871200"/>
            <a:ext cx="541199" cy="541199"/>
          </a:xfrm>
          <a:prstGeom prst="rect">
            <a:avLst/>
          </a:prstGeom>
          <a:noFill/>
          <a:ln>
            <a:noFill/>
          </a:ln>
        </p:spPr>
      </p:pic>
      <p:pic>
        <p:nvPicPr>
          <p:cNvPr id="202" name="Google Shape;202;g357eb2a2e1d_1_44"/>
          <p:cNvPicPr preferRelativeResize="0"/>
          <p:nvPr/>
        </p:nvPicPr>
        <p:blipFill rotWithShape="1">
          <a:blip r:embed="rId5">
            <a:alphaModFix/>
          </a:blip>
          <a:srcRect b="0" l="0" r="0" t="0"/>
          <a:stretch/>
        </p:blipFill>
        <p:spPr>
          <a:xfrm>
            <a:off x="2494487" y="862950"/>
            <a:ext cx="557699" cy="557699"/>
          </a:xfrm>
          <a:prstGeom prst="rect">
            <a:avLst/>
          </a:prstGeom>
          <a:noFill/>
          <a:ln>
            <a:noFill/>
          </a:ln>
        </p:spPr>
      </p:pic>
      <p:pic>
        <p:nvPicPr>
          <p:cNvPr id="203" name="Google Shape;203;g357eb2a2e1d_1_44"/>
          <p:cNvPicPr preferRelativeResize="0"/>
          <p:nvPr/>
        </p:nvPicPr>
        <p:blipFill rotWithShape="1">
          <a:blip r:embed="rId6">
            <a:alphaModFix/>
          </a:blip>
          <a:srcRect b="0" l="0" r="0" t="0"/>
          <a:stretch/>
        </p:blipFill>
        <p:spPr>
          <a:xfrm>
            <a:off x="3649675" y="871213"/>
            <a:ext cx="541175" cy="541175"/>
          </a:xfrm>
          <a:prstGeom prst="rect">
            <a:avLst/>
          </a:prstGeom>
          <a:noFill/>
          <a:ln>
            <a:noFill/>
          </a:ln>
        </p:spPr>
      </p:pic>
      <p:pic>
        <p:nvPicPr>
          <p:cNvPr id="204" name="Google Shape;204;g357eb2a2e1d_1_44"/>
          <p:cNvPicPr preferRelativeResize="0"/>
          <p:nvPr/>
        </p:nvPicPr>
        <p:blipFill rotWithShape="1">
          <a:blip r:embed="rId7">
            <a:alphaModFix/>
          </a:blip>
          <a:srcRect b="0" l="0" r="0" t="0"/>
          <a:stretch/>
        </p:blipFill>
        <p:spPr>
          <a:xfrm>
            <a:off x="4786863" y="871225"/>
            <a:ext cx="541175" cy="541175"/>
          </a:xfrm>
          <a:prstGeom prst="rect">
            <a:avLst/>
          </a:prstGeom>
          <a:noFill/>
          <a:ln>
            <a:noFill/>
          </a:ln>
        </p:spPr>
      </p:pic>
      <p:pic>
        <p:nvPicPr>
          <p:cNvPr id="205" name="Google Shape;205;g357eb2a2e1d_1_44"/>
          <p:cNvPicPr preferRelativeResize="0"/>
          <p:nvPr/>
        </p:nvPicPr>
        <p:blipFill rotWithShape="1">
          <a:blip r:embed="rId8">
            <a:alphaModFix/>
          </a:blip>
          <a:srcRect b="0" l="0" r="0" t="0"/>
          <a:stretch/>
        </p:blipFill>
        <p:spPr>
          <a:xfrm>
            <a:off x="5524153" y="2914625"/>
            <a:ext cx="541175" cy="541175"/>
          </a:xfrm>
          <a:prstGeom prst="rect">
            <a:avLst/>
          </a:prstGeom>
          <a:noFill/>
          <a:ln>
            <a:noFill/>
          </a:ln>
        </p:spPr>
      </p:pic>
      <p:pic>
        <p:nvPicPr>
          <p:cNvPr id="206" name="Google Shape;206;g357eb2a2e1d_1_44"/>
          <p:cNvPicPr preferRelativeResize="0"/>
          <p:nvPr/>
        </p:nvPicPr>
        <p:blipFill rotWithShape="1">
          <a:blip r:embed="rId9">
            <a:alphaModFix/>
          </a:blip>
          <a:srcRect b="0" l="0" r="0" t="0"/>
          <a:stretch/>
        </p:blipFill>
        <p:spPr>
          <a:xfrm>
            <a:off x="6463289" y="2996450"/>
            <a:ext cx="541175" cy="541175"/>
          </a:xfrm>
          <a:prstGeom prst="rect">
            <a:avLst/>
          </a:prstGeom>
          <a:noFill/>
          <a:ln>
            <a:noFill/>
          </a:ln>
        </p:spPr>
      </p:pic>
      <p:pic>
        <p:nvPicPr>
          <p:cNvPr id="207" name="Google Shape;207;g357eb2a2e1d_1_44"/>
          <p:cNvPicPr preferRelativeResize="0"/>
          <p:nvPr/>
        </p:nvPicPr>
        <p:blipFill rotWithShape="1">
          <a:blip r:embed="rId10">
            <a:alphaModFix/>
          </a:blip>
          <a:srcRect b="0" l="0" r="0" t="0"/>
          <a:stretch/>
        </p:blipFill>
        <p:spPr>
          <a:xfrm>
            <a:off x="7430645" y="2988188"/>
            <a:ext cx="557700" cy="5577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cxnSp>
        <p:nvCxnSpPr>
          <p:cNvPr id="212" name="Google Shape;212;g34d2176635f_0_592"/>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13" name="Google Shape;213;g34d2176635f_0_592"/>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2B65"/>
                </a:solidFill>
                <a:latin typeface="Roboto"/>
                <a:ea typeface="Roboto"/>
                <a:cs typeface="Roboto"/>
                <a:sym typeface="Roboto"/>
              </a:rPr>
              <a:t>Quá trình nạp dữ liệu,thành phần chính của DW</a:t>
            </a:r>
            <a:endParaRPr b="0" i="0" sz="1400" u="none" cap="none" strike="noStrike">
              <a:solidFill>
                <a:srgbClr val="000000"/>
              </a:solidFill>
              <a:latin typeface="Arial"/>
              <a:ea typeface="Arial"/>
              <a:cs typeface="Arial"/>
              <a:sym typeface="Arial"/>
            </a:endParaRPr>
          </a:p>
        </p:txBody>
      </p:sp>
      <p:cxnSp>
        <p:nvCxnSpPr>
          <p:cNvPr id="214" name="Google Shape;214;g34d2176635f_0_592"/>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15" name="Google Shape;215;g34d2176635f_0_592"/>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16" name="Google Shape;216;g34d2176635f_0_592"/>
          <p:cNvSpPr txBox="1"/>
          <p:nvPr/>
        </p:nvSpPr>
        <p:spPr>
          <a:xfrm>
            <a:off x="8725701" y="4835723"/>
            <a:ext cx="418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Roboto"/>
                <a:ea typeface="Roboto"/>
                <a:cs typeface="Roboto"/>
                <a:sym typeface="Roboto"/>
              </a:rPr>
              <a:t>11</a:t>
            </a:r>
            <a:endParaRPr b="0" i="0" sz="1400" u="none" cap="none" strike="noStrike">
              <a:solidFill>
                <a:srgbClr val="000000"/>
              </a:solidFill>
              <a:latin typeface="Arial"/>
              <a:ea typeface="Arial"/>
              <a:cs typeface="Arial"/>
              <a:sym typeface="Arial"/>
            </a:endParaRPr>
          </a:p>
        </p:txBody>
      </p:sp>
      <p:sp>
        <p:nvSpPr>
          <p:cNvPr id="217" name="Google Shape;217;g34d2176635f_0_592"/>
          <p:cNvSpPr/>
          <p:nvPr/>
        </p:nvSpPr>
        <p:spPr>
          <a:xfrm>
            <a:off x="312139" y="1078750"/>
            <a:ext cx="8669700" cy="4437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Roboto"/>
                <a:ea typeface="Roboto"/>
                <a:cs typeface="Roboto"/>
                <a:sym typeface="Roboto"/>
              </a:rPr>
              <a:t>Các thành phần chính trong Data Warehouse</a:t>
            </a:r>
            <a:endParaRPr b="1" i="0" sz="1300" u="none" cap="none" strike="noStrike">
              <a:solidFill>
                <a:schemeClr val="lt1"/>
              </a:solidFill>
              <a:latin typeface="Roboto"/>
              <a:ea typeface="Roboto"/>
              <a:cs typeface="Roboto"/>
              <a:sym typeface="Roboto"/>
            </a:endParaRPr>
          </a:p>
        </p:txBody>
      </p:sp>
      <p:sp>
        <p:nvSpPr>
          <p:cNvPr id="218" name="Google Shape;218;g34d2176635f_0_592"/>
          <p:cNvSpPr txBox="1"/>
          <p:nvPr/>
        </p:nvSpPr>
        <p:spPr>
          <a:xfrm>
            <a:off x="246775" y="2556948"/>
            <a:ext cx="2229300" cy="692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ODS</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Kho dữ liệu tạm gần real-time, dùng cho báo cáo nhanh</a:t>
            </a:r>
            <a:endParaRPr b="0" i="0" sz="1100" u="none" cap="none" strike="noStrike">
              <a:solidFill>
                <a:schemeClr val="dk1"/>
              </a:solidFill>
              <a:latin typeface="Arial"/>
              <a:ea typeface="Arial"/>
              <a:cs typeface="Arial"/>
              <a:sym typeface="Arial"/>
            </a:endParaRPr>
          </a:p>
        </p:txBody>
      </p:sp>
      <p:sp>
        <p:nvSpPr>
          <p:cNvPr id="219" name="Google Shape;219;g34d2176635f_0_592"/>
          <p:cNvSpPr txBox="1"/>
          <p:nvPr/>
        </p:nvSpPr>
        <p:spPr>
          <a:xfrm>
            <a:off x="2431414" y="2556948"/>
            <a:ext cx="2229300" cy="692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Data Mart</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Kho dữ liệu nhỏ theo bộ phận (VD: Sales, HR)</a:t>
            </a:r>
            <a:endParaRPr b="0" i="0" sz="1100" u="none" cap="none" strike="noStrike">
              <a:solidFill>
                <a:schemeClr val="dk1"/>
              </a:solidFill>
              <a:latin typeface="Arial"/>
              <a:ea typeface="Arial"/>
              <a:cs typeface="Arial"/>
              <a:sym typeface="Arial"/>
            </a:endParaRPr>
          </a:p>
        </p:txBody>
      </p:sp>
      <p:sp>
        <p:nvSpPr>
          <p:cNvPr id="220" name="Google Shape;220;g34d2176635f_0_592"/>
          <p:cNvSpPr txBox="1"/>
          <p:nvPr/>
        </p:nvSpPr>
        <p:spPr>
          <a:xfrm>
            <a:off x="4616053" y="2556948"/>
            <a:ext cx="2229300" cy="692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EDW</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Kho trung tâm – lưu trữ dữ liệu tích hợp, phục vụ phân tích lớn</a:t>
            </a:r>
            <a:endParaRPr b="0" i="0" sz="1100" u="none" cap="none" strike="noStrike">
              <a:solidFill>
                <a:schemeClr val="dk1"/>
              </a:solidFill>
              <a:latin typeface="Arial"/>
              <a:ea typeface="Arial"/>
              <a:cs typeface="Arial"/>
              <a:sym typeface="Arial"/>
            </a:endParaRPr>
          </a:p>
        </p:txBody>
      </p:sp>
      <p:sp>
        <p:nvSpPr>
          <p:cNvPr id="221" name="Google Shape;221;g34d2176635f_0_592"/>
          <p:cNvSpPr txBox="1"/>
          <p:nvPr/>
        </p:nvSpPr>
        <p:spPr>
          <a:xfrm>
            <a:off x="6800692" y="2556948"/>
            <a:ext cx="2229300" cy="692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DD7E6B"/>
                </a:solidFill>
                <a:latin typeface="Arial"/>
                <a:ea typeface="Arial"/>
                <a:cs typeface="Arial"/>
                <a:sym typeface="Arial"/>
              </a:rPr>
              <a:t>Metadata</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Dữ liệu mô tả dữ liệu – hỗ trợ quản trị và truy vấn dễ hiểu</a:t>
            </a:r>
            <a:endParaRPr b="0" i="0" sz="1100" u="none" cap="none" strike="noStrike">
              <a:solidFill>
                <a:schemeClr val="dk1"/>
              </a:solidFill>
              <a:latin typeface="Arial"/>
              <a:ea typeface="Arial"/>
              <a:cs typeface="Arial"/>
              <a:sym typeface="Arial"/>
            </a:endParaRPr>
          </a:p>
        </p:txBody>
      </p:sp>
      <p:pic>
        <p:nvPicPr>
          <p:cNvPr id="222" name="Google Shape;222;g34d2176635f_0_592"/>
          <p:cNvPicPr preferRelativeResize="0"/>
          <p:nvPr/>
        </p:nvPicPr>
        <p:blipFill rotWithShape="1">
          <a:blip r:embed="rId3">
            <a:alphaModFix/>
          </a:blip>
          <a:srcRect b="0" l="0" r="0" t="0"/>
          <a:stretch/>
        </p:blipFill>
        <p:spPr>
          <a:xfrm>
            <a:off x="840255" y="1618666"/>
            <a:ext cx="669531" cy="922783"/>
          </a:xfrm>
          <a:prstGeom prst="rect">
            <a:avLst/>
          </a:prstGeom>
          <a:noFill/>
          <a:ln>
            <a:noFill/>
          </a:ln>
        </p:spPr>
      </p:pic>
      <p:pic>
        <p:nvPicPr>
          <p:cNvPr id="223" name="Google Shape;223;g34d2176635f_0_592"/>
          <p:cNvPicPr preferRelativeResize="0"/>
          <p:nvPr/>
        </p:nvPicPr>
        <p:blipFill rotWithShape="1">
          <a:blip r:embed="rId4">
            <a:alphaModFix/>
          </a:blip>
          <a:srcRect b="0" l="0" r="0" t="0"/>
          <a:stretch/>
        </p:blipFill>
        <p:spPr>
          <a:xfrm>
            <a:off x="2682542" y="1618666"/>
            <a:ext cx="760762" cy="1048522"/>
          </a:xfrm>
          <a:prstGeom prst="rect">
            <a:avLst/>
          </a:prstGeom>
          <a:noFill/>
          <a:ln>
            <a:noFill/>
          </a:ln>
        </p:spPr>
      </p:pic>
      <p:pic>
        <p:nvPicPr>
          <p:cNvPr id="224" name="Google Shape;224;g34d2176635f_0_592"/>
          <p:cNvPicPr preferRelativeResize="0"/>
          <p:nvPr/>
        </p:nvPicPr>
        <p:blipFill rotWithShape="1">
          <a:blip r:embed="rId5">
            <a:alphaModFix/>
          </a:blip>
          <a:srcRect b="0" l="0" r="0" t="0"/>
          <a:stretch/>
        </p:blipFill>
        <p:spPr>
          <a:xfrm>
            <a:off x="7494819" y="1681536"/>
            <a:ext cx="669531" cy="922783"/>
          </a:xfrm>
          <a:prstGeom prst="rect">
            <a:avLst/>
          </a:prstGeom>
          <a:noFill/>
          <a:ln>
            <a:noFill/>
          </a:ln>
        </p:spPr>
      </p:pic>
      <p:pic>
        <p:nvPicPr>
          <p:cNvPr id="225" name="Google Shape;225;g34d2176635f_0_592"/>
          <p:cNvPicPr preferRelativeResize="0"/>
          <p:nvPr/>
        </p:nvPicPr>
        <p:blipFill rotWithShape="1">
          <a:blip r:embed="rId6">
            <a:alphaModFix/>
          </a:blip>
          <a:srcRect b="0" l="0" r="0" t="0"/>
          <a:stretch/>
        </p:blipFill>
        <p:spPr>
          <a:xfrm>
            <a:off x="5134303" y="1681536"/>
            <a:ext cx="669530" cy="92278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Hau Pham</dc:creator>
</cp:coreProperties>
</file>